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42" r:id="rId1"/>
  </p:sldMasterIdLst>
  <p:notesMasterIdLst>
    <p:notesMasterId r:id="rId47"/>
  </p:notesMasterIdLst>
  <p:handoutMasterIdLst>
    <p:handoutMasterId r:id="rId48"/>
  </p:handoutMasterIdLst>
  <p:sldIdLst>
    <p:sldId id="256" r:id="rId2"/>
    <p:sldId id="257" r:id="rId3"/>
    <p:sldId id="260" r:id="rId4"/>
    <p:sldId id="261" r:id="rId5"/>
    <p:sldId id="262" r:id="rId6"/>
    <p:sldId id="299"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300" r:id="rId29"/>
    <p:sldId id="286" r:id="rId30"/>
    <p:sldId id="302" r:id="rId31"/>
    <p:sldId id="303" r:id="rId32"/>
    <p:sldId id="304" r:id="rId33"/>
    <p:sldId id="287" r:id="rId34"/>
    <p:sldId id="288" r:id="rId35"/>
    <p:sldId id="289" r:id="rId36"/>
    <p:sldId id="290" r:id="rId37"/>
    <p:sldId id="291" r:id="rId38"/>
    <p:sldId id="292" r:id="rId39"/>
    <p:sldId id="293" r:id="rId40"/>
    <p:sldId id="294" r:id="rId41"/>
    <p:sldId id="295" r:id="rId42"/>
    <p:sldId id="296" r:id="rId43"/>
    <p:sldId id="301" r:id="rId44"/>
    <p:sldId id="297" r:id="rId45"/>
    <p:sldId id="298" r:id="rId46"/>
  </p:sldIdLst>
  <p:sldSz cx="9144000" cy="6858000" type="screen4x3"/>
  <p:notesSz cx="6858000" cy="9144000"/>
  <p:defaultTextStyle>
    <a:defPPr>
      <a:defRPr lang="zh-CN"/>
    </a:defPPr>
    <a:lvl1pPr algn="l" rtl="0" fontAlgn="base">
      <a:spcBef>
        <a:spcPct val="0"/>
      </a:spcBef>
      <a:spcAft>
        <a:spcPct val="0"/>
      </a:spcAft>
      <a:defRPr sz="2000" kern="1200">
        <a:solidFill>
          <a:schemeClr val="tx1"/>
        </a:solidFill>
        <a:latin typeface="宋体" pitchFamily="2" charset="-122"/>
        <a:ea typeface="宋体" pitchFamily="2" charset="-122"/>
        <a:cs typeface="+mn-cs"/>
      </a:defRPr>
    </a:lvl1pPr>
    <a:lvl2pPr marL="457200" algn="l" rtl="0" fontAlgn="base">
      <a:spcBef>
        <a:spcPct val="0"/>
      </a:spcBef>
      <a:spcAft>
        <a:spcPct val="0"/>
      </a:spcAft>
      <a:defRPr sz="2000" kern="1200">
        <a:solidFill>
          <a:schemeClr val="tx1"/>
        </a:solidFill>
        <a:latin typeface="宋体" pitchFamily="2" charset="-122"/>
        <a:ea typeface="宋体" pitchFamily="2" charset="-122"/>
        <a:cs typeface="+mn-cs"/>
      </a:defRPr>
    </a:lvl2pPr>
    <a:lvl3pPr marL="914400" algn="l" rtl="0" fontAlgn="base">
      <a:spcBef>
        <a:spcPct val="0"/>
      </a:spcBef>
      <a:spcAft>
        <a:spcPct val="0"/>
      </a:spcAft>
      <a:defRPr sz="2000" kern="1200">
        <a:solidFill>
          <a:schemeClr val="tx1"/>
        </a:solidFill>
        <a:latin typeface="宋体" pitchFamily="2" charset="-122"/>
        <a:ea typeface="宋体" pitchFamily="2" charset="-122"/>
        <a:cs typeface="+mn-cs"/>
      </a:defRPr>
    </a:lvl3pPr>
    <a:lvl4pPr marL="1371600" algn="l" rtl="0" fontAlgn="base">
      <a:spcBef>
        <a:spcPct val="0"/>
      </a:spcBef>
      <a:spcAft>
        <a:spcPct val="0"/>
      </a:spcAft>
      <a:defRPr sz="2000" kern="1200">
        <a:solidFill>
          <a:schemeClr val="tx1"/>
        </a:solidFill>
        <a:latin typeface="宋体" pitchFamily="2" charset="-122"/>
        <a:ea typeface="宋体" pitchFamily="2" charset="-122"/>
        <a:cs typeface="+mn-cs"/>
      </a:defRPr>
    </a:lvl4pPr>
    <a:lvl5pPr marL="1828800" algn="l" rtl="0" fontAlgn="base">
      <a:spcBef>
        <a:spcPct val="0"/>
      </a:spcBef>
      <a:spcAft>
        <a:spcPct val="0"/>
      </a:spcAft>
      <a:defRPr sz="2000" kern="1200">
        <a:solidFill>
          <a:schemeClr val="tx1"/>
        </a:solidFill>
        <a:latin typeface="宋体" pitchFamily="2" charset="-122"/>
        <a:ea typeface="宋体" pitchFamily="2" charset="-122"/>
        <a:cs typeface="+mn-cs"/>
      </a:defRPr>
    </a:lvl5pPr>
    <a:lvl6pPr marL="2286000" algn="l" defTabSz="914400" rtl="0" eaLnBrk="1" latinLnBrk="0" hangingPunct="1">
      <a:defRPr sz="2000" kern="1200">
        <a:solidFill>
          <a:schemeClr val="tx1"/>
        </a:solidFill>
        <a:latin typeface="宋体" pitchFamily="2" charset="-122"/>
        <a:ea typeface="宋体" pitchFamily="2" charset="-122"/>
        <a:cs typeface="+mn-cs"/>
      </a:defRPr>
    </a:lvl6pPr>
    <a:lvl7pPr marL="2743200" algn="l" defTabSz="914400" rtl="0" eaLnBrk="1" latinLnBrk="0" hangingPunct="1">
      <a:defRPr sz="2000" kern="1200">
        <a:solidFill>
          <a:schemeClr val="tx1"/>
        </a:solidFill>
        <a:latin typeface="宋体" pitchFamily="2" charset="-122"/>
        <a:ea typeface="宋体" pitchFamily="2" charset="-122"/>
        <a:cs typeface="+mn-cs"/>
      </a:defRPr>
    </a:lvl7pPr>
    <a:lvl8pPr marL="3200400" algn="l" defTabSz="914400" rtl="0" eaLnBrk="1" latinLnBrk="0" hangingPunct="1">
      <a:defRPr sz="2000" kern="1200">
        <a:solidFill>
          <a:schemeClr val="tx1"/>
        </a:solidFill>
        <a:latin typeface="宋体" pitchFamily="2" charset="-122"/>
        <a:ea typeface="宋体" pitchFamily="2" charset="-122"/>
        <a:cs typeface="+mn-cs"/>
      </a:defRPr>
    </a:lvl8pPr>
    <a:lvl9pPr marL="3657600" algn="l" defTabSz="914400" rtl="0" eaLnBrk="1" latinLnBrk="0" hangingPunct="1">
      <a:defRPr sz="2000" kern="1200">
        <a:solidFill>
          <a:schemeClr val="tx1"/>
        </a:solidFill>
        <a:latin typeface="宋体" pitchFamily="2" charset="-122"/>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2E49C"/>
    <a:srgbClr val="FFCC99"/>
    <a:srgbClr val="00B0F0"/>
    <a:srgbClr val="F1F9F9"/>
    <a:srgbClr val="FF9900"/>
    <a:srgbClr val="FF6600"/>
    <a:srgbClr val="FEA94C"/>
    <a:srgbClr val="558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01" autoAdjust="0"/>
    <p:restoredTop sz="90827" autoAdjust="0"/>
  </p:normalViewPr>
  <p:slideViewPr>
    <p:cSldViewPr>
      <p:cViewPr>
        <p:scale>
          <a:sx n="90" d="100"/>
          <a:sy n="90" d="100"/>
        </p:scale>
        <p:origin x="-606" y="210"/>
      </p:cViewPr>
      <p:guideLst>
        <p:guide orient="horz" pos="4156"/>
        <p:guide pos="3470"/>
      </p:guideLst>
    </p:cSldViewPr>
  </p:slideViewPr>
  <p:outlineViewPr>
    <p:cViewPr>
      <p:scale>
        <a:sx n="33" d="100"/>
        <a:sy n="33" d="100"/>
      </p:scale>
      <p:origin x="0" y="516"/>
    </p:cViewPr>
  </p:outlineViewPr>
  <p:notesTextViewPr>
    <p:cViewPr>
      <p:scale>
        <a:sx n="100" d="100"/>
        <a:sy n="100" d="100"/>
      </p:scale>
      <p:origin x="0" y="0"/>
    </p:cViewPr>
  </p:notesTextViewPr>
  <p:sorterViewPr>
    <p:cViewPr>
      <p:scale>
        <a:sx n="66" d="100"/>
        <a:sy n="66" d="100"/>
      </p:scale>
      <p:origin x="0" y="300"/>
    </p:cViewPr>
  </p:sorterViewPr>
  <p:notesViewPr>
    <p:cSldViewPr>
      <p:cViewPr varScale="1">
        <p:scale>
          <a:sx n="81" d="100"/>
          <a:sy n="81" d="100"/>
        </p:scale>
        <p:origin x="-20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微软雅黑" pitchFamily="34" charset="-122"/>
              </a:defRPr>
            </a:lvl1pPr>
          </a:lstStyle>
          <a:p>
            <a:pPr>
              <a:defRPr/>
            </a:pPr>
            <a:endParaRPr lang="en-US" altLang="zh-CN"/>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微软雅黑" pitchFamily="34" charset="-122"/>
              </a:defRPr>
            </a:lvl1pPr>
          </a:lstStyle>
          <a:p>
            <a:pPr>
              <a:defRPr/>
            </a:pPr>
            <a:endParaRPr lang="en-US" altLang="zh-CN"/>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微软雅黑" pitchFamily="34" charset="-122"/>
              </a:defRPr>
            </a:lvl1pPr>
          </a:lstStyle>
          <a:p>
            <a:pPr>
              <a:defRPr/>
            </a:pPr>
            <a:endParaRPr lang="en-US" altLang="zh-CN"/>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微软雅黑" pitchFamily="34" charset="-122"/>
              </a:defRPr>
            </a:lvl1pPr>
          </a:lstStyle>
          <a:p>
            <a:pPr>
              <a:defRPr/>
            </a:pPr>
            <a:fld id="{545D5C6D-E96F-4FC0-B1A5-F84ECB448DFB}" type="slidenum">
              <a:rPr lang="en-US" altLang="zh-CN"/>
              <a:pPr>
                <a:defRPr/>
              </a:pPr>
              <a:t>‹#›</a:t>
            </a:fld>
            <a:endParaRPr lang="en-US" altLang="zh-CN" dirty="0"/>
          </a:p>
        </p:txBody>
      </p:sp>
    </p:spTree>
    <p:extLst>
      <p:ext uri="{BB962C8B-B14F-4D97-AF65-F5344CB8AC3E}">
        <p14:creationId xmlns:p14="http://schemas.microsoft.com/office/powerpoint/2010/main" val="2719673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微软雅黑" pitchFamily="34" charset="-122"/>
              </a:defRPr>
            </a:lvl1pPr>
          </a:lstStyle>
          <a:p>
            <a:pPr>
              <a:defRPr/>
            </a:pPr>
            <a:endParaRPr lang="en-US" altLang="zh-CN"/>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微软雅黑" pitchFamily="34" charset="-122"/>
              </a:defRPr>
            </a:lvl1pPr>
          </a:lstStyle>
          <a:p>
            <a:pPr>
              <a:defRPr/>
            </a:pPr>
            <a:endParaRPr lang="en-US" altLang="zh-CN"/>
          </a:p>
        </p:txBody>
      </p:sp>
      <p:sp>
        <p:nvSpPr>
          <p:cNvPr id="471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微软雅黑" pitchFamily="34" charset="-122"/>
              </a:defRPr>
            </a:lvl1pPr>
          </a:lstStyle>
          <a:p>
            <a:pPr>
              <a:defRPr/>
            </a:pPr>
            <a:endParaRPr lang="en-US" altLang="zh-CN"/>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微软雅黑" pitchFamily="34" charset="-122"/>
              </a:defRPr>
            </a:lvl1pPr>
          </a:lstStyle>
          <a:p>
            <a:pPr>
              <a:defRPr/>
            </a:pPr>
            <a:fld id="{E6EEEE6C-7BD5-4D1F-84C7-093672BCF73A}" type="slidenum">
              <a:rPr lang="en-US" altLang="zh-CN"/>
              <a:pPr>
                <a:defRPr/>
              </a:pPr>
              <a:t>‹#›</a:t>
            </a:fld>
            <a:endParaRPr lang="en-US" altLang="zh-CN" dirty="0"/>
          </a:p>
        </p:txBody>
      </p:sp>
    </p:spTree>
    <p:extLst>
      <p:ext uri="{BB962C8B-B14F-4D97-AF65-F5344CB8AC3E}">
        <p14:creationId xmlns:p14="http://schemas.microsoft.com/office/powerpoint/2010/main" val="22626286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40CBDBB9-F219-4803-8D7F-961BBCA90DA2}" type="slidenum">
              <a:rPr lang="zh-CN" altLang="en-US" sz="1200" smtClean="0">
                <a:latin typeface="Arial" pitchFamily="34" charset="0"/>
                <a:ea typeface="微软雅黑" pitchFamily="34" charset="-122"/>
              </a:rPr>
              <a:pPr eaLnBrk="1" hangingPunct="1"/>
              <a:t>3</a:t>
            </a:fld>
            <a:endParaRPr lang="en-US" altLang="zh-CN" sz="1200" smtClean="0">
              <a:latin typeface="Arial" pitchFamily="34" charset="0"/>
              <a:ea typeface="微软雅黑"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DF165C9A-D6DB-48C6-BD82-8C131379B2D4}" type="slidenum">
              <a:rPr lang="en-US" altLang="zh-CN" sz="1200" smtClean="0">
                <a:latin typeface="微软雅黑" pitchFamily="34" charset="-122"/>
                <a:ea typeface="微软雅黑" pitchFamily="34" charset="-122"/>
              </a:rPr>
              <a:pPr eaLnBrk="1" hangingPunct="1"/>
              <a:t>21</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6C5165E8-E8D5-4E39-8230-FF628E9AFBE3}" type="slidenum">
              <a:rPr lang="en-US" altLang="zh-CN" sz="1200" smtClean="0">
                <a:latin typeface="微软雅黑" pitchFamily="34" charset="-122"/>
                <a:ea typeface="微软雅黑" pitchFamily="34" charset="-122"/>
              </a:rPr>
              <a:pPr eaLnBrk="1" hangingPunct="1"/>
              <a:t>22</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BAE2F2C0-1D6B-4A40-8180-3BD6B6B10F2F}" type="slidenum">
              <a:rPr lang="en-US" altLang="zh-CN" sz="1200" smtClean="0">
                <a:latin typeface="微软雅黑" pitchFamily="34" charset="-122"/>
                <a:ea typeface="微软雅黑" pitchFamily="34" charset="-122"/>
              </a:rPr>
              <a:pPr eaLnBrk="1" hangingPunct="1"/>
              <a:t>23</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83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BC7B8DB8-D4AC-4278-909D-D5D64BE1EB66}" type="slidenum">
              <a:rPr lang="en-US" altLang="zh-CN" sz="1200" smtClean="0">
                <a:latin typeface="微软雅黑" pitchFamily="34" charset="-122"/>
                <a:ea typeface="微软雅黑" pitchFamily="34" charset="-122"/>
              </a:rPr>
              <a:pPr eaLnBrk="1" hangingPunct="1"/>
              <a:t>24</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8057BAFD-40DC-4BAE-996A-857B29C01627}" type="slidenum">
              <a:rPr lang="en-US" altLang="zh-CN" sz="1200" smtClean="0">
                <a:latin typeface="微软雅黑" pitchFamily="34" charset="-122"/>
                <a:ea typeface="微软雅黑" pitchFamily="34" charset="-122"/>
              </a:rPr>
              <a:pPr eaLnBrk="1" hangingPunct="1"/>
              <a:t>25</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60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2C4C45CA-116E-4AF3-86F4-D6406D23BE5D}" type="slidenum">
              <a:rPr lang="en-US" altLang="zh-CN" sz="1200" smtClean="0">
                <a:latin typeface="微软雅黑" pitchFamily="34" charset="-122"/>
                <a:ea typeface="微软雅黑" pitchFamily="34" charset="-122"/>
              </a:rPr>
              <a:pPr eaLnBrk="1" hangingPunct="1"/>
              <a:t>26</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BD75974D-F6DE-4D36-956A-5B93DF3CB126}" type="slidenum">
              <a:rPr lang="en-US" altLang="zh-CN" sz="1200" smtClean="0">
                <a:latin typeface="微软雅黑" pitchFamily="34" charset="-122"/>
                <a:ea typeface="微软雅黑" pitchFamily="34" charset="-122"/>
              </a:rPr>
              <a:pPr eaLnBrk="1" hangingPunct="1"/>
              <a:t>27</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62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C381FFD5-10F8-4E90-97DE-D05DCAD9FC6A}" type="slidenum">
              <a:rPr lang="en-US" altLang="zh-CN" sz="1200" smtClean="0">
                <a:latin typeface="微软雅黑" pitchFamily="34" charset="-122"/>
                <a:ea typeface="微软雅黑" pitchFamily="34" charset="-122"/>
              </a:rPr>
              <a:pPr eaLnBrk="1" hangingPunct="1"/>
              <a:t>33</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itchFamily="34" charset="0"/>
            </a:endParaRPr>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4DE7E3F9-6D9F-4E59-AA58-CA785604AC9D}" type="slidenum">
              <a:rPr lang="en-US" altLang="zh-CN" sz="1200" smtClean="0">
                <a:latin typeface="微软雅黑" pitchFamily="34" charset="-122"/>
                <a:ea typeface="微软雅黑" pitchFamily="34" charset="-122"/>
              </a:rPr>
              <a:pPr eaLnBrk="1" hangingPunct="1"/>
              <a:t>34</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EEEE6C-7BD5-4D1F-84C7-093672BCF73A}" type="slidenum">
              <a:rPr lang="en-US" altLang="zh-CN" smtClean="0"/>
              <a:pPr>
                <a:defRPr/>
              </a:pPr>
              <a:t>6</a:t>
            </a:fld>
            <a:endParaRPr lang="en-US" altLang="zh-CN" dirty="0"/>
          </a:p>
        </p:txBody>
      </p:sp>
    </p:spTree>
    <p:extLst>
      <p:ext uri="{BB962C8B-B14F-4D97-AF65-F5344CB8AC3E}">
        <p14:creationId xmlns:p14="http://schemas.microsoft.com/office/powerpoint/2010/main" val="210747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EEEE6C-7BD5-4D1F-84C7-093672BCF73A}" type="slidenum">
              <a:rPr lang="en-US" altLang="zh-CN" smtClean="0"/>
              <a:pPr>
                <a:defRPr/>
              </a:pPr>
              <a:t>7</a:t>
            </a:fld>
            <a:endParaRPr lang="en-US" altLang="zh-CN" dirty="0"/>
          </a:p>
        </p:txBody>
      </p:sp>
    </p:spTree>
    <p:extLst>
      <p:ext uri="{BB962C8B-B14F-4D97-AF65-F5344CB8AC3E}">
        <p14:creationId xmlns:p14="http://schemas.microsoft.com/office/powerpoint/2010/main" val="69761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A52B040D-676E-4FFF-BF68-9EA320CF90DE}" type="slidenum">
              <a:rPr lang="en-US" altLang="zh-CN" sz="1200" smtClean="0">
                <a:latin typeface="微软雅黑" pitchFamily="34" charset="-122"/>
                <a:ea typeface="微软雅黑" pitchFamily="34" charset="-122"/>
              </a:rPr>
              <a:pPr eaLnBrk="1" hangingPunct="1"/>
              <a:t>10</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0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4E905F93-562E-45DB-915E-164B49F3357C}" type="slidenum">
              <a:rPr lang="en-US" altLang="zh-CN" sz="1200" smtClean="0">
                <a:latin typeface="微软雅黑" pitchFamily="34" charset="-122"/>
                <a:ea typeface="微软雅黑" pitchFamily="34" charset="-122"/>
              </a:rPr>
              <a:pPr eaLnBrk="1" hangingPunct="1"/>
              <a:t>11</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0449B382-ADB9-468B-B92C-03B986BECDA8}" type="slidenum">
              <a:rPr lang="en-US" altLang="zh-CN" sz="1200" smtClean="0">
                <a:latin typeface="微软雅黑" pitchFamily="34" charset="-122"/>
                <a:ea typeface="微软雅黑" pitchFamily="34" charset="-122"/>
              </a:rPr>
              <a:pPr eaLnBrk="1" hangingPunct="1"/>
              <a:t>12</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2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86C49A2F-63C5-4773-A8E5-05465E8861FF}" type="slidenum">
              <a:rPr lang="en-US" altLang="zh-CN" sz="1200" smtClean="0">
                <a:latin typeface="微软雅黑" pitchFamily="34" charset="-122"/>
                <a:ea typeface="微软雅黑" pitchFamily="34" charset="-122"/>
              </a:rPr>
              <a:pPr eaLnBrk="1" hangingPunct="1"/>
              <a:t>13</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0750FB5A-AA66-4602-B8DF-9A364295909D}" type="slidenum">
              <a:rPr lang="en-US" altLang="zh-CN" sz="1200" smtClean="0">
                <a:latin typeface="微软雅黑" pitchFamily="34" charset="-122"/>
                <a:ea typeface="微软雅黑" pitchFamily="34" charset="-122"/>
              </a:rPr>
              <a:pPr eaLnBrk="1" hangingPunct="1"/>
              <a:t>14</a:t>
            </a:fld>
            <a:endParaRPr lang="en-US" altLang="zh-CN" sz="1200" smtClean="0">
              <a:latin typeface="微软雅黑" pitchFamily="34" charset="-122"/>
              <a:ea typeface="微软雅黑"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0EB5713E-2C47-470A-9BDA-10BF924AE516}" type="slidenum">
              <a:rPr lang="en-US" altLang="zh-CN" sz="1200" smtClean="0">
                <a:latin typeface="微软雅黑" pitchFamily="34" charset="-122"/>
                <a:ea typeface="微软雅黑" pitchFamily="34" charset="-122"/>
              </a:rPr>
              <a:pPr eaLnBrk="1" hangingPunct="1"/>
              <a:t>19</a:t>
            </a:fld>
            <a:endParaRPr lang="en-US" altLang="zh-CN" sz="1200" smtClean="0">
              <a:latin typeface="微软雅黑" pitchFamily="34" charset="-122"/>
              <a:ea typeface="微软雅黑"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93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1" descr="20120325大品牌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7163" y="549275"/>
            <a:ext cx="20256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7"/>
          <p:cNvSpPr>
            <a:spLocks/>
          </p:cNvSpPr>
          <p:nvPr userDrawn="1"/>
        </p:nvSpPr>
        <p:spPr bwMode="auto">
          <a:xfrm>
            <a:off x="395288" y="6248400"/>
            <a:ext cx="28749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1000">
                <a:solidFill>
                  <a:srgbClr val="4D4D4D"/>
                </a:solidFill>
                <a:latin typeface="微软雅黑" pitchFamily="34" charset="-122"/>
                <a:ea typeface="微软雅黑" pitchFamily="34" charset="-122"/>
                <a:sym typeface="Microsoft YaHei Bold"/>
              </a:rPr>
              <a:t>版权所有</a:t>
            </a:r>
            <a:r>
              <a:rPr lang="en-US" altLang="zh-CN" sz="1000">
                <a:solidFill>
                  <a:srgbClr val="4D4D4D"/>
                </a:solidFill>
                <a:latin typeface="微软雅黑" pitchFamily="34" charset="-122"/>
                <a:ea typeface="微软雅黑" pitchFamily="34" charset="-122"/>
                <a:sym typeface="Helvetica Neue"/>
              </a:rPr>
              <a:t>©1993-2012</a:t>
            </a:r>
            <a:r>
              <a:rPr lang="zh-CN" altLang="en-US" sz="1000">
                <a:solidFill>
                  <a:srgbClr val="4D4D4D"/>
                </a:solidFill>
                <a:latin typeface="微软雅黑" pitchFamily="34" charset="-122"/>
                <a:ea typeface="微软雅黑" pitchFamily="34" charset="-122"/>
                <a:sym typeface="Microsoft YaHei Bold"/>
              </a:rPr>
              <a:t>金蝶软件（中国）有限公司</a:t>
            </a:r>
          </a:p>
        </p:txBody>
      </p:sp>
      <p:sp>
        <p:nvSpPr>
          <p:cNvPr id="7" name="Text Box 2"/>
          <p:cNvSpPr txBox="1">
            <a:spLocks noChangeArrowheads="1"/>
          </p:cNvSpPr>
          <p:nvPr userDrawn="1"/>
        </p:nvSpPr>
        <p:spPr bwMode="auto">
          <a:xfrm>
            <a:off x="7342188" y="6311900"/>
            <a:ext cx="16224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lnSpc>
                <a:spcPts val="1400"/>
              </a:lnSpc>
              <a:defRPr/>
            </a:pPr>
            <a:r>
              <a:rPr lang="zh-CN" altLang="en-US" sz="1000" smtClean="0">
                <a:solidFill>
                  <a:srgbClr val="4D4D4D"/>
                </a:solidFill>
                <a:latin typeface="微软雅黑" pitchFamily="34" charset="-122"/>
                <a:ea typeface="微软雅黑" pitchFamily="34" charset="-122"/>
              </a:rPr>
              <a:t>④ 内部公开 请勿外传</a:t>
            </a:r>
            <a:endParaRPr lang="zh-CN" altLang="zh-CN" sz="1000" smtClean="0">
              <a:solidFill>
                <a:srgbClr val="4D4D4D"/>
              </a:solidFill>
              <a:latin typeface="微软雅黑" pitchFamily="34" charset="-122"/>
              <a:ea typeface="微软雅黑" pitchFamily="34" charset="-122"/>
            </a:endParaRPr>
          </a:p>
        </p:txBody>
      </p:sp>
      <p:grpSp>
        <p:nvGrpSpPr>
          <p:cNvPr id="8" name="组合 14"/>
          <p:cNvGrpSpPr>
            <a:grpSpLocks/>
          </p:cNvGrpSpPr>
          <p:nvPr userDrawn="1"/>
        </p:nvGrpSpPr>
        <p:grpSpPr bwMode="auto">
          <a:xfrm>
            <a:off x="-396875" y="3427413"/>
            <a:ext cx="7200900" cy="3457575"/>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412776"/>
            <a:ext cx="7772400" cy="1143352"/>
          </a:xfrm>
          <a:prstGeom prst="rect">
            <a:avLst/>
          </a:prstGeom>
        </p:spPr>
        <p:txBody>
          <a:bodyPr>
            <a:normAutofit/>
          </a:bodyPr>
          <a:lstStyle>
            <a:lvl1pPr algn="l">
              <a:defRPr lang="zh-CN" altLang="en-US" sz="40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572000" y="2708920"/>
            <a:ext cx="3960441" cy="1363501"/>
          </a:xfrm>
          <a:prstGeom prst="rect">
            <a:avLst/>
          </a:prstGeo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2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16404165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8316913" y="6494463"/>
            <a:ext cx="8270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1000" b="1" smtClean="0">
                <a:solidFill>
                  <a:srgbClr val="898989"/>
                </a:solidFill>
                <a:latin typeface="微软雅黑" pitchFamily="34" charset="-122"/>
                <a:ea typeface="微软雅黑" pitchFamily="34" charset="-122"/>
              </a:rPr>
              <a:t>P</a:t>
            </a:r>
            <a:fld id="{96A532A2-C624-4B0C-9BE6-73FAB47D775E}" type="slidenum">
              <a:rPr lang="en-US" altLang="zh-CN" sz="1000" b="1" smtClean="0">
                <a:solidFill>
                  <a:srgbClr val="898989"/>
                </a:solidFill>
                <a:latin typeface="微软雅黑" pitchFamily="34" charset="-122"/>
                <a:ea typeface="微软雅黑" pitchFamily="34" charset="-122"/>
              </a:rPr>
              <a:pPr eaLnBrk="1" hangingPunct="1">
                <a:defRPr/>
              </a:pPr>
              <a:t>‹#›</a:t>
            </a:fld>
            <a:endParaRPr lang="zh-CN" altLang="en-US" sz="1000" b="1" smtClean="0">
              <a:solidFill>
                <a:srgbClr val="898989"/>
              </a:solidFill>
              <a:latin typeface="微软雅黑" pitchFamily="34" charset="-122"/>
              <a:ea typeface="微软雅黑" pitchFamily="34" charset="-122"/>
            </a:endParaRPr>
          </a:p>
        </p:txBody>
      </p:sp>
      <p:sp>
        <p:nvSpPr>
          <p:cNvPr id="3" name="内容占位符 2"/>
          <p:cNvSpPr>
            <a:spLocks noGrp="1"/>
          </p:cNvSpPr>
          <p:nvPr>
            <p:ph idx="1"/>
          </p:nvPr>
        </p:nvSpPr>
        <p:spPr>
          <a:xfrm>
            <a:off x="395288" y="989298"/>
            <a:ext cx="8334920" cy="5136868"/>
          </a:xfrm>
          <a:prstGeom prst="rect">
            <a:avLst/>
          </a:prstGeom>
        </p:spPr>
        <p:txBody>
          <a:bodyPr>
            <a:normAutofit/>
          </a:bodyPr>
          <a:lstStyle>
            <a:lvl1pPr marL="342900" indent="-342900">
              <a:buSzPct val="100000"/>
              <a:buFontTx/>
              <a:buBlip>
                <a:blip r:embed="rId2"/>
              </a:buBlip>
              <a:defRPr sz="2400" b="0" i="0">
                <a:solidFill>
                  <a:schemeClr val="tx1">
                    <a:lumMod val="85000"/>
                    <a:lumOff val="15000"/>
                  </a:schemeClr>
                </a:solidFill>
                <a:latin typeface="微软雅黑"/>
                <a:ea typeface="微软雅黑"/>
                <a:cs typeface="微软雅黑"/>
              </a:defRPr>
            </a:lvl1pPr>
            <a:lvl2pPr>
              <a:defRPr sz="2000" b="0" i="0">
                <a:solidFill>
                  <a:schemeClr val="tx1">
                    <a:lumMod val="85000"/>
                    <a:lumOff val="15000"/>
                  </a:schemeClr>
                </a:solidFill>
                <a:latin typeface="微软雅黑"/>
                <a:ea typeface="微软雅黑"/>
                <a:cs typeface="微软雅黑"/>
              </a:defRPr>
            </a:lvl2pPr>
            <a:lvl3pPr>
              <a:defRPr sz="1800" b="0" i="0">
                <a:solidFill>
                  <a:schemeClr val="tx1">
                    <a:lumMod val="85000"/>
                    <a:lumOff val="15000"/>
                  </a:schemeClr>
                </a:solidFill>
                <a:latin typeface="微软雅黑"/>
                <a:ea typeface="微软雅黑"/>
                <a:cs typeface="微软雅黑"/>
              </a:defRPr>
            </a:lvl3pPr>
            <a:lvl4pPr>
              <a:defRPr sz="1600" b="0" i="0">
                <a:solidFill>
                  <a:schemeClr val="tx1">
                    <a:lumMod val="85000"/>
                    <a:lumOff val="15000"/>
                  </a:schemeClr>
                </a:solidFill>
                <a:latin typeface="微软雅黑"/>
                <a:ea typeface="微软雅黑"/>
                <a:cs typeface="微软雅黑"/>
              </a:defRPr>
            </a:lvl4pPr>
            <a:lvl5pPr>
              <a:defRPr sz="16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95288" y="0"/>
            <a:ext cx="6697662" cy="620688"/>
          </a:xfrm>
          <a:prstGeom prst="rect">
            <a:avLst/>
          </a:prstGeom>
        </p:spPr>
        <p:txBody>
          <a:bodyPr>
            <a:normAutofit/>
          </a:bodyPr>
          <a:lstStyle>
            <a:lvl1pPr algn="l">
              <a:defRPr sz="28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2982239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93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1" descr="20120325大品牌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7163" y="549275"/>
            <a:ext cx="20256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p:cNvSpPr>
          <p:nvPr/>
        </p:nvSpPr>
        <p:spPr bwMode="auto">
          <a:xfrm>
            <a:off x="4594225" y="1730375"/>
            <a:ext cx="181133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4800">
                <a:solidFill>
                  <a:srgbClr val="404040"/>
                </a:solidFill>
                <a:latin typeface="Goudy Old Style" pitchFamily="18" charset="0"/>
                <a:ea typeface="微软雅黑" pitchFamily="34" charset="-122"/>
                <a:cs typeface="Helvetica Neue UltraLight"/>
                <a:sym typeface="Helvetica Neue UltraLight"/>
              </a:rPr>
              <a:t>Thanks</a:t>
            </a:r>
          </a:p>
        </p:txBody>
      </p:sp>
      <p:sp>
        <p:nvSpPr>
          <p:cNvPr id="5" name="Rectangle 5"/>
          <p:cNvSpPr>
            <a:spLocks/>
          </p:cNvSpPr>
          <p:nvPr/>
        </p:nvSpPr>
        <p:spPr bwMode="auto">
          <a:xfrm>
            <a:off x="4122738" y="2657475"/>
            <a:ext cx="10207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1800">
                <a:solidFill>
                  <a:srgbClr val="404040"/>
                </a:solidFill>
                <a:latin typeface="Arial Narrow" pitchFamily="34" charset="0"/>
                <a:ea typeface="微软雅黑" pitchFamily="34" charset="-122"/>
                <a:cs typeface="Arial Narrow" pitchFamily="34" charset="0"/>
                <a:sym typeface="Arial Narrow" pitchFamily="34" charset="0"/>
              </a:rPr>
              <a:t>terima kasih</a:t>
            </a:r>
          </a:p>
        </p:txBody>
      </p:sp>
      <p:sp>
        <p:nvSpPr>
          <p:cNvPr id="6" name="Rectangle 6"/>
          <p:cNvSpPr>
            <a:spLocks/>
          </p:cNvSpPr>
          <p:nvPr/>
        </p:nvSpPr>
        <p:spPr bwMode="auto">
          <a:xfrm>
            <a:off x="3563938" y="1484313"/>
            <a:ext cx="9239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3600">
                <a:solidFill>
                  <a:srgbClr val="404040"/>
                </a:solidFill>
                <a:latin typeface="Arial" pitchFamily="34" charset="0"/>
                <a:ea typeface="微软雅黑" pitchFamily="34" charset="-122"/>
                <a:sym typeface="Arial" pitchFamily="34" charset="0"/>
              </a:rPr>
              <a:t>感謝</a:t>
            </a:r>
          </a:p>
        </p:txBody>
      </p:sp>
      <p:sp>
        <p:nvSpPr>
          <p:cNvPr id="7" name="Rectangle 7"/>
          <p:cNvSpPr>
            <a:spLocks/>
          </p:cNvSpPr>
          <p:nvPr/>
        </p:nvSpPr>
        <p:spPr bwMode="auto">
          <a:xfrm>
            <a:off x="5270500" y="2611438"/>
            <a:ext cx="12319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4800">
                <a:solidFill>
                  <a:srgbClr val="404040"/>
                </a:solidFill>
                <a:latin typeface="微软雅黑" pitchFamily="34" charset="-122"/>
                <a:ea typeface="微软雅黑" pitchFamily="34" charset="-122"/>
                <a:cs typeface="Microsoft YaHei Bold"/>
                <a:sym typeface="Microsoft YaHei Bold"/>
              </a:rPr>
              <a:t>谢谢</a:t>
            </a:r>
          </a:p>
        </p:txBody>
      </p:sp>
      <p:sp>
        <p:nvSpPr>
          <p:cNvPr id="8" name="Rectangle 8"/>
          <p:cNvSpPr>
            <a:spLocks/>
          </p:cNvSpPr>
          <p:nvPr/>
        </p:nvSpPr>
        <p:spPr bwMode="auto">
          <a:xfrm>
            <a:off x="5476875" y="1514475"/>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1600">
                <a:solidFill>
                  <a:srgbClr val="404040"/>
                </a:solidFill>
                <a:latin typeface="Arial" pitchFamily="34" charset="0"/>
                <a:ea typeface="微软雅黑" pitchFamily="34" charset="-122"/>
                <a:sym typeface="Arial" pitchFamily="34" charset="0"/>
              </a:rPr>
              <a:t>ありがとう</a:t>
            </a:r>
          </a:p>
        </p:txBody>
      </p:sp>
      <p:sp>
        <p:nvSpPr>
          <p:cNvPr id="9" name="Rectangle 9"/>
          <p:cNvSpPr>
            <a:spLocks/>
          </p:cNvSpPr>
          <p:nvPr/>
        </p:nvSpPr>
        <p:spPr bwMode="auto">
          <a:xfrm>
            <a:off x="3563938" y="2243138"/>
            <a:ext cx="850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a:solidFill>
                  <a:srgbClr val="404040"/>
                </a:solidFill>
                <a:latin typeface="Arial" pitchFamily="34" charset="0"/>
                <a:ea typeface="微软雅黑" pitchFamily="34" charset="-122"/>
                <a:cs typeface="Thonburi"/>
                <a:sym typeface="Arial" pitchFamily="34" charset="0"/>
              </a:rPr>
              <a:t>ขอบคุณ</a:t>
            </a:r>
          </a:p>
        </p:txBody>
      </p:sp>
      <p:sp>
        <p:nvSpPr>
          <p:cNvPr id="10" name="Rectangle 37"/>
          <p:cNvSpPr>
            <a:spLocks/>
          </p:cNvSpPr>
          <p:nvPr userDrawn="1"/>
        </p:nvSpPr>
        <p:spPr bwMode="auto">
          <a:xfrm>
            <a:off x="395288" y="6248400"/>
            <a:ext cx="28749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1000">
                <a:solidFill>
                  <a:srgbClr val="4D4D4D"/>
                </a:solidFill>
                <a:latin typeface="微软雅黑" pitchFamily="34" charset="-122"/>
                <a:ea typeface="微软雅黑" pitchFamily="34" charset="-122"/>
                <a:sym typeface="Microsoft YaHei Bold"/>
              </a:rPr>
              <a:t>版权所有</a:t>
            </a:r>
            <a:r>
              <a:rPr lang="en-US" altLang="zh-CN" sz="1000">
                <a:solidFill>
                  <a:srgbClr val="4D4D4D"/>
                </a:solidFill>
                <a:latin typeface="微软雅黑" pitchFamily="34" charset="-122"/>
                <a:ea typeface="微软雅黑" pitchFamily="34" charset="-122"/>
                <a:sym typeface="Helvetica Neue"/>
              </a:rPr>
              <a:t>©1993-2012</a:t>
            </a:r>
            <a:r>
              <a:rPr lang="zh-CN" altLang="en-US" sz="1000">
                <a:solidFill>
                  <a:srgbClr val="4D4D4D"/>
                </a:solidFill>
                <a:latin typeface="微软雅黑" pitchFamily="34" charset="-122"/>
                <a:ea typeface="微软雅黑" pitchFamily="34" charset="-122"/>
                <a:sym typeface="Microsoft YaHei Bold"/>
              </a:rPr>
              <a:t>金蝶软件（中国）有限公司</a:t>
            </a:r>
          </a:p>
        </p:txBody>
      </p:sp>
      <p:sp>
        <p:nvSpPr>
          <p:cNvPr id="11" name="Text Box 2"/>
          <p:cNvSpPr txBox="1">
            <a:spLocks noChangeArrowheads="1"/>
          </p:cNvSpPr>
          <p:nvPr userDrawn="1"/>
        </p:nvSpPr>
        <p:spPr bwMode="auto">
          <a:xfrm>
            <a:off x="7342188" y="6311900"/>
            <a:ext cx="16224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lnSpc>
                <a:spcPts val="1400"/>
              </a:lnSpc>
              <a:defRPr/>
            </a:pPr>
            <a:r>
              <a:rPr lang="zh-CN" altLang="en-US" sz="1000" smtClean="0">
                <a:solidFill>
                  <a:srgbClr val="4D4D4D"/>
                </a:solidFill>
                <a:latin typeface="微软雅黑" pitchFamily="34" charset="-122"/>
                <a:ea typeface="微软雅黑" pitchFamily="34" charset="-122"/>
              </a:rPr>
              <a:t>④ 内部公开 请勿外传</a:t>
            </a:r>
            <a:endParaRPr lang="zh-CN" altLang="zh-CN" sz="1000" smtClean="0">
              <a:solidFill>
                <a:srgbClr val="4D4D4D"/>
              </a:solidFill>
              <a:latin typeface="微软雅黑" pitchFamily="34" charset="-122"/>
              <a:ea typeface="微软雅黑" pitchFamily="34" charset="-122"/>
            </a:endParaRPr>
          </a:p>
        </p:txBody>
      </p:sp>
      <p:grpSp>
        <p:nvGrpSpPr>
          <p:cNvPr id="12" name="组合 22"/>
          <p:cNvGrpSpPr>
            <a:grpSpLocks/>
          </p:cNvGrpSpPr>
          <p:nvPr userDrawn="1"/>
        </p:nvGrpSpPr>
        <p:grpSpPr bwMode="auto">
          <a:xfrm>
            <a:off x="-396875" y="3427413"/>
            <a:ext cx="7200900" cy="3457575"/>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0738859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730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图片 16" descr="卷页.png"/>
          <p:cNvPicPr>
            <a:picLocks noChangeAspect="1"/>
          </p:cNvPicPr>
          <p:nvPr/>
        </p:nvPicPr>
        <p:blipFill>
          <a:blip r:embed="rId6"/>
          <a:stretch>
            <a:fillRect/>
          </a:stretch>
        </p:blipFill>
        <p:spPr>
          <a:xfrm>
            <a:off x="0" y="7938"/>
            <a:ext cx="9142413" cy="612775"/>
          </a:xfrm>
          <a:prstGeom prst="rect">
            <a:avLst/>
          </a:prstGeom>
          <a:effectLst>
            <a:outerShdw blurRad="50800" dist="38100" dir="6000000" sx="101000" sy="101000" algn="tl" rotWithShape="0">
              <a:prstClr val="black">
                <a:alpha val="40000"/>
              </a:prstClr>
            </a:outerShdw>
          </a:effectLst>
        </p:spPr>
      </p:pic>
      <p:sp>
        <p:nvSpPr>
          <p:cNvPr id="1027" name="Text Box 2"/>
          <p:cNvSpPr txBox="1">
            <a:spLocks noChangeArrowheads="1"/>
          </p:cNvSpPr>
          <p:nvPr/>
        </p:nvSpPr>
        <p:spPr bwMode="auto">
          <a:xfrm>
            <a:off x="5400675" y="6423025"/>
            <a:ext cx="16224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lnSpc>
                <a:spcPts val="1400"/>
              </a:lnSpc>
              <a:defRPr/>
            </a:pPr>
            <a:r>
              <a:rPr lang="zh-CN" altLang="en-US" sz="1000" smtClean="0">
                <a:solidFill>
                  <a:srgbClr val="262626"/>
                </a:solidFill>
                <a:latin typeface="微软雅黑" pitchFamily="34" charset="-122"/>
                <a:ea typeface="微软雅黑" pitchFamily="34" charset="-122"/>
              </a:rPr>
              <a:t>④内部公开 请勿外传</a:t>
            </a:r>
            <a:endParaRPr lang="zh-CN" altLang="zh-CN" sz="1000" smtClean="0">
              <a:solidFill>
                <a:srgbClr val="262626"/>
              </a:solidFill>
              <a:latin typeface="微软雅黑" pitchFamily="34" charset="-122"/>
              <a:ea typeface="微软雅黑" pitchFamily="34" charset="-122"/>
            </a:endParaRPr>
          </a:p>
        </p:txBody>
      </p:sp>
      <p:pic>
        <p:nvPicPr>
          <p:cNvPr id="1028" name="图片 19" descr="0310金蝶品牌下属logo-00.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92950" y="117475"/>
            <a:ext cx="15081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9" name="组合 20"/>
          <p:cNvGrpSpPr>
            <a:grpSpLocks/>
          </p:cNvGrpSpPr>
          <p:nvPr/>
        </p:nvGrpSpPr>
        <p:grpSpPr bwMode="auto">
          <a:xfrm>
            <a:off x="6764338" y="6084888"/>
            <a:ext cx="1782762" cy="871537"/>
            <a:chOff x="6559883" y="4147099"/>
            <a:chExt cx="2316937" cy="1132002"/>
          </a:xfrm>
        </p:grpSpPr>
        <p:pic>
          <p:nvPicPr>
            <p:cNvPr id="1033" name="图片 21" descr="PPT C Le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66005" y="4172857"/>
              <a:ext cx="1510815"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图片 22" descr="PPT C-orang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0" name="标题占位符 23"/>
          <p:cNvSpPr>
            <a:spLocks noGrp="1"/>
          </p:cNvSpPr>
          <p:nvPr>
            <p:ph type="title"/>
          </p:nvPr>
        </p:nvSpPr>
        <p:spPr bwMode="auto">
          <a:xfrm>
            <a:off x="395288" y="7938"/>
            <a:ext cx="669766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1" name="文本占位符 24"/>
          <p:cNvSpPr>
            <a:spLocks noGrp="1"/>
          </p:cNvSpPr>
          <p:nvPr>
            <p:ph type="body" idx="1"/>
          </p:nvPr>
        </p:nvSpPr>
        <p:spPr bwMode="auto">
          <a:xfrm>
            <a:off x="395288" y="981075"/>
            <a:ext cx="835342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6" name="页脚占位符 25"/>
          <p:cNvSpPr>
            <a:spLocks noGrp="1"/>
          </p:cNvSpPr>
          <p:nvPr>
            <p:ph type="ftr" sz="quarter" idx="3"/>
          </p:nvPr>
        </p:nvSpPr>
        <p:spPr>
          <a:xfrm>
            <a:off x="8316913" y="6407150"/>
            <a:ext cx="576262" cy="365125"/>
          </a:xfrm>
          <a:prstGeom prst="rect">
            <a:avLst/>
          </a:prstGeom>
        </p:spPr>
        <p:txBody>
          <a:bodyPr vert="horz" lIns="91440" tIns="45720" rIns="91440" bIns="45720" rtlCol="0" anchor="ctr"/>
          <a:lstStyle>
            <a:lvl1pPr algn="l">
              <a:defRPr sz="1000" b="1">
                <a:solidFill>
                  <a:schemeClr val="tx1">
                    <a:lumMod val="85000"/>
                    <a:lumOff val="15000"/>
                  </a:schemeClr>
                </a:solidFill>
                <a:latin typeface="微软雅黑" pitchFamily="34" charset="-122"/>
                <a:ea typeface="微软雅黑" pitchFamily="34" charset="-122"/>
              </a:defRPr>
            </a:lvl1pPr>
          </a:lstStyle>
          <a:p>
            <a:pPr>
              <a:defRPr/>
            </a:pPr>
            <a:r>
              <a:rPr lang="en-US" altLang="zh-CN"/>
              <a:t>P</a:t>
            </a:r>
            <a:fld id="{0EE8AD97-5095-4033-AC8E-42738F23001C}" type="slidenum">
              <a:rPr lang="en-US" altLang="zh-CN"/>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Lst>
  <p:timing>
    <p:tnLst>
      <p:par>
        <p:cTn id="1" dur="indefinite" restart="never" nodeType="tmRoot"/>
      </p:par>
    </p:tnLst>
  </p:timing>
  <p:hf hdr="0" ftr="0" dt="0"/>
  <p:txStyles>
    <p:titleStyle>
      <a:lvl1pPr algn="l" defTabSz="457200" rtl="0" eaLnBrk="0" fontAlgn="base" hangingPunct="0">
        <a:spcBef>
          <a:spcPct val="0"/>
        </a:spcBef>
        <a:spcAft>
          <a:spcPct val="0"/>
        </a:spcAft>
        <a:defRPr kumimoji="1" lang="zh-CN" altLang="en-US" sz="28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8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8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8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8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8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8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8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800">
          <a:solidFill>
            <a:schemeClr val="tx1"/>
          </a:solidFill>
          <a:latin typeface="微软雅黑" pitchFamily="34" charset="-122"/>
          <a:ea typeface="微软雅黑" pitchFamily="34" charset="-122"/>
        </a:defRPr>
      </a:lvl9pPr>
    </p:titleStyle>
    <p:bodyStyle>
      <a:lvl1pPr marL="342900" indent="-342900" algn="l" defTabSz="457200" rtl="0" eaLnBrk="0" fontAlgn="base" hangingPunct="0">
        <a:spcBef>
          <a:spcPct val="20000"/>
        </a:spcBef>
        <a:spcAft>
          <a:spcPct val="0"/>
        </a:spcAft>
        <a:buBlip>
          <a:blip r:embed="rId10"/>
        </a:buBlip>
        <a:defRPr kumimoji="1" lang="zh-CN" altLang="en-US" sz="2400" kern="1200" dirty="0">
          <a:solidFill>
            <a:srgbClr val="262626"/>
          </a:solidFill>
          <a:latin typeface="微软雅黑"/>
          <a:ea typeface="微软雅黑"/>
          <a:cs typeface="+mn-cs"/>
        </a:defRPr>
      </a:lvl1pPr>
      <a:lvl2pPr marL="742950" indent="-285750" algn="l" defTabSz="457200" rtl="0" eaLnBrk="0" fontAlgn="base" hangingPunct="0">
        <a:spcBef>
          <a:spcPct val="20000"/>
        </a:spcBef>
        <a:spcAft>
          <a:spcPct val="0"/>
        </a:spcAft>
        <a:buFont typeface="Arial" pitchFamily="34" charset="0"/>
        <a:buChar char="–"/>
        <a:defRPr kumimoji="1" lang="zh-CN" altLang="en-US" sz="2400" kern="1200" dirty="0">
          <a:solidFill>
            <a:srgbClr val="262626"/>
          </a:solidFill>
          <a:latin typeface="微软雅黑"/>
          <a:ea typeface="微软雅黑"/>
          <a:cs typeface="+mn-cs"/>
        </a:defRPr>
      </a:lvl2pPr>
      <a:lvl3pPr marL="1143000" indent="-228600" algn="l" defTabSz="457200" rtl="0" eaLnBrk="0" fontAlgn="base" hangingPunct="0">
        <a:spcBef>
          <a:spcPct val="20000"/>
        </a:spcBef>
        <a:spcAft>
          <a:spcPct val="0"/>
        </a:spcAft>
        <a:buFont typeface="Arial" pitchFamily="34" charset="0"/>
        <a:buChar char="•"/>
        <a:defRPr kumimoji="1" lang="zh-CN" altLang="en-US" sz="2400" kern="1200" dirty="0">
          <a:solidFill>
            <a:srgbClr val="262626"/>
          </a:solidFill>
          <a:latin typeface="微软雅黑"/>
          <a:ea typeface="微软雅黑"/>
          <a:cs typeface="+mn-cs"/>
        </a:defRPr>
      </a:lvl3pPr>
      <a:lvl4pPr marL="1600200" indent="-228600" algn="l" defTabSz="457200" rtl="0" eaLnBrk="0" fontAlgn="base" hangingPunct="0">
        <a:spcBef>
          <a:spcPct val="20000"/>
        </a:spcBef>
        <a:spcAft>
          <a:spcPct val="0"/>
        </a:spcAft>
        <a:buFont typeface="Arial" pitchFamily="34" charset="0"/>
        <a:buChar char="–"/>
        <a:defRPr kumimoji="1" lang="zh-CN" altLang="en-US" sz="2400" kern="1200" dirty="0">
          <a:solidFill>
            <a:srgbClr val="262626"/>
          </a:solidFill>
          <a:latin typeface="微软雅黑"/>
          <a:ea typeface="微软雅黑"/>
          <a:cs typeface="+mn-cs"/>
        </a:defRPr>
      </a:lvl4pPr>
      <a:lvl5pPr marL="2057400" indent="-228600" algn="l" defTabSz="457200" rtl="0" eaLnBrk="0" fontAlgn="base" hangingPunct="0">
        <a:spcBef>
          <a:spcPct val="20000"/>
        </a:spcBef>
        <a:spcAft>
          <a:spcPct val="0"/>
        </a:spcAft>
        <a:buFont typeface="Arial" pitchFamily="34" charset="0"/>
        <a:buChar char="»"/>
        <a:defRPr kumimoji="1" lang="zh-CN" altLang="en-US" sz="2400"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club.kisdee.com/forum.php?mod=viewthread&amp;tid=891222" TargetMode="External"/><Relationship Id="rId2" Type="http://schemas.openxmlformats.org/officeDocument/2006/relationships/hyperlink" Target="http://club.kingdee.com/forum.php?mod=forumdisplay&amp;fid=748" TargetMode="External"/><Relationship Id="rId1" Type="http://schemas.openxmlformats.org/officeDocument/2006/relationships/slideLayout" Target="../slideLayouts/slideLayout2.xml"/><Relationship Id="rId5" Type="http://schemas.openxmlformats.org/officeDocument/2006/relationships/hyperlink" Target="http://open.kingdee.com/K3Cloud/WenKu/Index.aspx" TargetMode="External"/><Relationship Id="rId4" Type="http://schemas.openxmlformats.org/officeDocument/2006/relationships/hyperlink" Target="http://club.kingdee.com/forum.php?mod=viewthread&amp;tid=957467"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ctrTitle"/>
          </p:nvPr>
        </p:nvSpPr>
        <p:spPr>
          <a:xfrm>
            <a:off x="82550" y="1743075"/>
            <a:ext cx="8464550" cy="1144588"/>
          </a:xfrm>
        </p:spPr>
        <p:txBody>
          <a:bodyPr>
            <a:normAutofit fontScale="90000"/>
          </a:bodyPr>
          <a:lstStyle/>
          <a:p>
            <a:pPr algn="ctr" eaLnBrk="1" hangingPunct="1">
              <a:defRPr/>
            </a:pPr>
            <a:r>
              <a:rPr lang="en-US" altLang="zh-CN" dirty="0" smtClean="0"/>
              <a:t>  K/3 </a:t>
            </a:r>
            <a:r>
              <a:rPr lang="en-US" altLang="zh-CN" dirty="0"/>
              <a:t>Cloud </a:t>
            </a:r>
            <a:r>
              <a:rPr lang="en-US" altLang="zh-CN" dirty="0" smtClean="0"/>
              <a:t>V6.1_</a:t>
            </a:r>
            <a:r>
              <a:rPr dirty="0"/>
              <a:t>产品</a:t>
            </a:r>
            <a:r>
              <a:rPr dirty="0" smtClean="0"/>
              <a:t>培训</a:t>
            </a:r>
            <a:r>
              <a:rPr lang="en-US" dirty="0" smtClean="0"/>
              <a:t/>
            </a:r>
            <a:br>
              <a:rPr lang="en-US" dirty="0" smtClean="0"/>
            </a:br>
            <a:r>
              <a:rPr lang="en-US" altLang="zh-CN" dirty="0" smtClean="0"/>
              <a:t>—BOS</a:t>
            </a:r>
            <a:r>
              <a:rPr dirty="0" smtClean="0"/>
              <a:t>集成开发平台</a:t>
            </a:r>
            <a:endParaRPr dirty="0" smtClean="0">
              <a:latin typeface="微软雅黑" pitchFamily="34" charset="-122"/>
            </a:endParaRPr>
          </a:p>
        </p:txBody>
      </p:sp>
      <p:pic>
        <p:nvPicPr>
          <p:cNvPr id="6147" name="Picture 2" descr="K:\201203盛世确认可用输出\PPT\素材\金蝶PPT母版视觉元素\五彩云\五彩雲.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863" y="1524000"/>
            <a:ext cx="13366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21"/>
          <p:cNvSpPr>
            <a:spLocks noChangeArrowheads="1"/>
          </p:cNvSpPr>
          <p:nvPr/>
        </p:nvSpPr>
        <p:spPr bwMode="auto">
          <a:xfrm>
            <a:off x="6156325" y="3708400"/>
            <a:ext cx="22320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eaLnBrk="0" hangingPunct="0">
              <a:buClr>
                <a:srgbClr val="003399"/>
              </a:buClr>
              <a:buFont typeface="Wingdings" pitchFamily="2" charset="2"/>
              <a:buNone/>
            </a:pPr>
            <a:r>
              <a:rPr lang="en-US" altLang="zh-CN" dirty="0" smtClean="0">
                <a:latin typeface="黑体" pitchFamily="49" charset="-122"/>
              </a:rPr>
              <a:t>K/3Cloud</a:t>
            </a:r>
            <a:r>
              <a:rPr lang="zh-CN" altLang="en-US" dirty="0">
                <a:latin typeface="黑体" pitchFamily="49" charset="-122"/>
              </a:rPr>
              <a:t>产品部</a:t>
            </a: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325" y="791386"/>
            <a:ext cx="6990736" cy="537391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8" descr="C:\Documents and Settings\guoqiang_cheng\桌面\03.jpg"/>
          <p:cNvPicPr>
            <a:picLocks noChangeAspect="1" noChangeArrowheads="1"/>
          </p:cNvPicPr>
          <p:nvPr/>
        </p:nvPicPr>
        <p:blipFill>
          <a:blip r:embed="rId4"/>
          <a:srcRect/>
          <a:stretch>
            <a:fillRect/>
          </a:stretch>
        </p:blipFill>
        <p:spPr bwMode="auto">
          <a:xfrm>
            <a:off x="142875" y="765175"/>
            <a:ext cx="1765300" cy="5522913"/>
          </a:xfrm>
          <a:prstGeom prst="rect">
            <a:avLst/>
          </a:prstGeom>
          <a:noFill/>
          <a:effectLst>
            <a:outerShdw blurRad="50800" dist="38100" dir="5400000" algn="t" rotWithShape="0">
              <a:prstClr val="black">
                <a:alpha val="40000"/>
              </a:prstClr>
            </a:outerShdw>
          </a:effectLst>
        </p:spPr>
      </p:pic>
      <p:grpSp>
        <p:nvGrpSpPr>
          <p:cNvPr id="15369" name="组合 13"/>
          <p:cNvGrpSpPr>
            <a:grpSpLocks/>
          </p:cNvGrpSpPr>
          <p:nvPr/>
        </p:nvGrpSpPr>
        <p:grpSpPr bwMode="auto">
          <a:xfrm>
            <a:off x="142875" y="765175"/>
            <a:ext cx="1765300" cy="416300"/>
            <a:chOff x="3500430" y="928670"/>
            <a:chExt cx="2357454" cy="428628"/>
          </a:xfrm>
        </p:grpSpPr>
        <p:sp>
          <p:nvSpPr>
            <p:cNvPr id="29" name="矩形 28"/>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15370" name="组合 14"/>
          <p:cNvGrpSpPr>
            <a:grpSpLocks/>
          </p:cNvGrpSpPr>
          <p:nvPr/>
        </p:nvGrpSpPr>
        <p:grpSpPr bwMode="auto">
          <a:xfrm>
            <a:off x="142875" y="3876796"/>
            <a:ext cx="1765300" cy="416300"/>
            <a:chOff x="3500430" y="928670"/>
            <a:chExt cx="2357454" cy="428628"/>
          </a:xfrm>
        </p:grpSpPr>
        <p:sp>
          <p:nvSpPr>
            <p:cNvPr id="27" name="矩形 26"/>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15371" name="TextBox 23"/>
          <p:cNvSpPr txBox="1">
            <a:spLocks noChangeArrowheads="1"/>
          </p:cNvSpPr>
          <p:nvPr/>
        </p:nvSpPr>
        <p:spPr bwMode="auto">
          <a:xfrm>
            <a:off x="356851" y="791386"/>
            <a:ext cx="1176866" cy="36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15372" name="TextBox 24"/>
          <p:cNvSpPr txBox="1">
            <a:spLocks noChangeArrowheads="1"/>
          </p:cNvSpPr>
          <p:nvPr/>
        </p:nvSpPr>
        <p:spPr bwMode="auto">
          <a:xfrm>
            <a:off x="356851" y="3864461"/>
            <a:ext cx="1176866" cy="36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sp>
        <p:nvSpPr>
          <p:cNvPr id="15364" name="标题 2"/>
          <p:cNvSpPr>
            <a:spLocks noGrp="1"/>
          </p:cNvSpPr>
          <p:nvPr>
            <p:ph type="title"/>
          </p:nvPr>
        </p:nvSpPr>
        <p:spPr>
          <a:xfrm>
            <a:off x="395288" y="0"/>
            <a:ext cx="6697662" cy="620713"/>
          </a:xfrm>
        </p:spPr>
        <p:txBody>
          <a:bodyPr/>
          <a:lstStyle/>
          <a:p>
            <a:r>
              <a:rPr lang="en-US" smtClean="0">
                <a:latin typeface="微软雅黑" pitchFamily="34" charset="-122"/>
                <a:ea typeface="微软雅黑" pitchFamily="34" charset="-122"/>
              </a:rPr>
              <a:t>BOS</a:t>
            </a:r>
            <a:r>
              <a:rPr smtClean="0">
                <a:latin typeface="微软雅黑" pitchFamily="34" charset="-122"/>
                <a:ea typeface="微软雅黑" pitchFamily="34" charset="-122"/>
              </a:rPr>
              <a:t>业务对象</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账表</a:t>
            </a:r>
          </a:p>
        </p:txBody>
      </p:sp>
      <p:sp>
        <p:nvSpPr>
          <p:cNvPr id="15365" name="TextBox 17"/>
          <p:cNvSpPr txBox="1">
            <a:spLocks noChangeArrowheads="1"/>
          </p:cNvSpPr>
          <p:nvPr/>
        </p:nvSpPr>
        <p:spPr bwMode="auto">
          <a:xfrm>
            <a:off x="179388" y="1341438"/>
            <a:ext cx="1785937" cy="234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spcBef>
                <a:spcPts val="800"/>
              </a:spcBef>
              <a:buClr>
                <a:schemeClr val="bg2"/>
              </a:buClr>
              <a:buSzPct val="100000"/>
              <a:buFont typeface="Wingdings" pitchFamily="2" charset="2"/>
              <a:buNone/>
            </a:pPr>
            <a:r>
              <a:rPr lang="zh-CN" altLang="en-US" sz="1400" dirty="0">
                <a:latin typeface="微软雅黑" pitchFamily="34" charset="-122"/>
                <a:ea typeface="微软雅黑" pitchFamily="34" charset="-122"/>
              </a:rPr>
              <a:t>账表是账簿记录与报表内容的统称。</a:t>
            </a:r>
            <a:endParaRPr lang="en-US" altLang="zh-CN" sz="1400" dirty="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r>
              <a:rPr lang="zh-CN" altLang="en-US" sz="1400" dirty="0">
                <a:latin typeface="微软雅黑" pitchFamily="34" charset="-122"/>
                <a:ea typeface="微软雅黑" pitchFamily="34" charset="-122"/>
              </a:rPr>
              <a:t>依据账表的不同展现形式</a:t>
            </a:r>
            <a:r>
              <a:rPr lang="zh-CN" altLang="en-US" sz="1400" dirty="0" smtClean="0">
                <a:latin typeface="微软雅黑" pitchFamily="34" charset="-122"/>
                <a:ea typeface="微软雅黑" pitchFamily="34" charset="-122"/>
              </a:rPr>
              <a:t>分为：</a:t>
            </a:r>
            <a:endParaRPr lang="en-US" altLang="zh-CN" sz="1400" dirty="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dirty="0">
                <a:latin typeface="微软雅黑" pitchFamily="34" charset="-122"/>
                <a:ea typeface="微软雅黑" pitchFamily="34" charset="-122"/>
              </a:rPr>
              <a:t>简单账表</a:t>
            </a:r>
            <a:endParaRPr lang="en-US" altLang="zh-CN" sz="1400" dirty="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dirty="0">
                <a:latin typeface="微软雅黑" pitchFamily="34" charset="-122"/>
                <a:ea typeface="微软雅黑" pitchFamily="34" charset="-122"/>
              </a:rPr>
              <a:t>树形账表</a:t>
            </a:r>
            <a:endParaRPr lang="en-US" altLang="zh-CN" sz="1400" dirty="0">
              <a:latin typeface="微软雅黑" pitchFamily="34" charset="-122"/>
              <a:ea typeface="微软雅黑" pitchFamily="34" charset="-122"/>
            </a:endParaRPr>
          </a:p>
          <a:p>
            <a:pPr eaLnBrk="1" hangingPunct="1">
              <a:buFont typeface="Wingdings" pitchFamily="2" charset="2"/>
              <a:buNone/>
            </a:pPr>
            <a:r>
              <a:rPr lang="zh-CN" altLang="en-US" sz="1400" dirty="0">
                <a:latin typeface="微软雅黑" pitchFamily="34" charset="-122"/>
                <a:ea typeface="微软雅黑" pitchFamily="34" charset="-122"/>
              </a:rPr>
              <a:t>分页账表</a:t>
            </a:r>
            <a:endParaRPr lang="en-US" altLang="zh-CN" sz="1400" dirty="0">
              <a:latin typeface="微软雅黑" pitchFamily="34" charset="-122"/>
              <a:ea typeface="微软雅黑" pitchFamily="34" charset="-122"/>
            </a:endParaRPr>
          </a:p>
          <a:p>
            <a:pPr eaLnBrk="1" hangingPunct="1">
              <a:buFont typeface="Wingdings" pitchFamily="2" charset="2"/>
              <a:buNone/>
            </a:pPr>
            <a:r>
              <a:rPr lang="zh-CN" altLang="en-US" sz="1400" dirty="0">
                <a:latin typeface="微软雅黑" pitchFamily="34" charset="-122"/>
                <a:ea typeface="微软雅黑" pitchFamily="34" charset="-122"/>
              </a:rPr>
              <a:t>直接</a:t>
            </a:r>
            <a:r>
              <a:rPr lang="en-US" altLang="zh-CN" sz="1400" dirty="0">
                <a:latin typeface="微软雅黑" pitchFamily="34" charset="-122"/>
                <a:ea typeface="微软雅黑" pitchFamily="34" charset="-122"/>
              </a:rPr>
              <a:t>SQL</a:t>
            </a:r>
            <a:r>
              <a:rPr lang="zh-CN" altLang="en-US" sz="1400" dirty="0">
                <a:latin typeface="微软雅黑" pitchFamily="34" charset="-122"/>
                <a:ea typeface="微软雅黑" pitchFamily="34" charset="-122"/>
              </a:rPr>
              <a:t>账</a:t>
            </a:r>
            <a:r>
              <a:rPr lang="zh-CN" altLang="en-US" sz="1400" dirty="0" smtClean="0">
                <a:latin typeface="微软雅黑" pitchFamily="34" charset="-122"/>
                <a:ea typeface="微软雅黑" pitchFamily="34" charset="-122"/>
              </a:rPr>
              <a:t>表</a:t>
            </a:r>
            <a:endParaRPr lang="en-US" altLang="zh-CN" sz="1400" dirty="0" smtClean="0">
              <a:latin typeface="微软雅黑" pitchFamily="34" charset="-122"/>
              <a:ea typeface="微软雅黑" pitchFamily="34" charset="-122"/>
            </a:endParaRPr>
          </a:p>
          <a:p>
            <a:pPr eaLnBrk="1" hangingPunct="1">
              <a:buFont typeface="Wingdings" pitchFamily="2" charset="2"/>
              <a:buNone/>
            </a:pPr>
            <a:r>
              <a:rPr lang="zh-CN" altLang="en-US" sz="1400" dirty="0">
                <a:latin typeface="微软雅黑" pitchFamily="34" charset="-122"/>
                <a:ea typeface="微软雅黑" pitchFamily="34" charset="-122"/>
              </a:rPr>
              <a:t>透视</a:t>
            </a:r>
            <a:r>
              <a:rPr lang="zh-CN" altLang="en-US" sz="1400" dirty="0" smtClean="0">
                <a:latin typeface="微软雅黑" pitchFamily="34" charset="-122"/>
                <a:ea typeface="微软雅黑" pitchFamily="34" charset="-122"/>
              </a:rPr>
              <a:t>表</a:t>
            </a:r>
            <a:endParaRPr lang="en-US" altLang="zh-CN" sz="1400" dirty="0" smtClean="0">
              <a:latin typeface="微软雅黑" pitchFamily="34" charset="-122"/>
              <a:ea typeface="微软雅黑" pitchFamily="34" charset="-122"/>
            </a:endParaRPr>
          </a:p>
          <a:p>
            <a:pPr eaLnBrk="1" hangingPunct="1">
              <a:buFont typeface="Wingdings" pitchFamily="2" charset="2"/>
              <a:buNone/>
            </a:pPr>
            <a:r>
              <a:rPr lang="en-US" altLang="zh-CN" sz="1400" dirty="0" smtClean="0">
                <a:latin typeface="微软雅黑" pitchFamily="34" charset="-122"/>
                <a:ea typeface="微软雅黑" pitchFamily="34" charset="-122"/>
              </a:rPr>
              <a:t>Excel</a:t>
            </a:r>
            <a:r>
              <a:rPr lang="zh-CN" altLang="en-US" sz="1400" dirty="0" smtClean="0">
                <a:latin typeface="微软雅黑" pitchFamily="34" charset="-122"/>
                <a:ea typeface="微软雅黑" pitchFamily="34" charset="-122"/>
              </a:rPr>
              <a:t>账表</a:t>
            </a:r>
            <a:endParaRPr lang="zh-CN" altLang="en-US" sz="1400" dirty="0">
              <a:latin typeface="微软雅黑" pitchFamily="34" charset="-122"/>
              <a:ea typeface="微软雅黑" pitchFamily="34" charset="-122"/>
            </a:endParaRPr>
          </a:p>
        </p:txBody>
      </p:sp>
      <p:sp>
        <p:nvSpPr>
          <p:cNvPr id="15366" name="TextBox 18"/>
          <p:cNvSpPr txBox="1">
            <a:spLocks noChangeArrowheads="1"/>
          </p:cNvSpPr>
          <p:nvPr/>
        </p:nvSpPr>
        <p:spPr bwMode="auto">
          <a:xfrm>
            <a:off x="179388" y="4434557"/>
            <a:ext cx="178593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rgbClr val="003399"/>
              </a:buClr>
              <a:buFont typeface="Wingdings" pitchFamily="2" charset="2"/>
              <a:buNone/>
            </a:pPr>
            <a:r>
              <a:rPr lang="en-US" altLang="zh-CN" sz="1400">
                <a:latin typeface="微软雅黑" pitchFamily="34" charset="-122"/>
                <a:ea typeface="微软雅黑" pitchFamily="34" charset="-122"/>
              </a:rPr>
              <a:t>BOS</a:t>
            </a:r>
            <a:r>
              <a:rPr lang="zh-CN" altLang="en-US" sz="1400">
                <a:latin typeface="微软雅黑" pitchFamily="34" charset="-122"/>
                <a:ea typeface="微软雅黑" pitchFamily="34" charset="-122"/>
              </a:rPr>
              <a:t>集成</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支持插件及</a:t>
            </a:r>
            <a:r>
              <a:rPr lang="en-US" altLang="zh-CN" sz="1400">
                <a:latin typeface="微软雅黑" pitchFamily="34" charset="-122"/>
                <a:ea typeface="微软雅黑" pitchFamily="34" charset="-122"/>
              </a:rPr>
              <a:t>SQL</a:t>
            </a:r>
          </a:p>
          <a:p>
            <a:pPr eaLnBrk="1" hangingPunct="1">
              <a:buClr>
                <a:srgbClr val="003399"/>
              </a:buClr>
              <a:buFont typeface="Wingdings" pitchFamily="2" charset="2"/>
              <a:buNone/>
            </a:pPr>
            <a:r>
              <a:rPr lang="zh-CN" altLang="en-US" sz="1400">
                <a:latin typeface="微软雅黑" pitchFamily="34" charset="-122"/>
                <a:ea typeface="微软雅黑" pitchFamily="34" charset="-122"/>
              </a:rPr>
              <a:t>个性化报表定制</a:t>
            </a: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p:txBody>
      </p:sp>
      <p:sp>
        <p:nvSpPr>
          <p:cNvPr id="15367" name="AutoShape 8"/>
          <p:cNvSpPr>
            <a:spLocks noChangeArrowheads="1"/>
          </p:cNvSpPr>
          <p:nvPr/>
        </p:nvSpPr>
        <p:spPr bwMode="auto">
          <a:xfrm>
            <a:off x="5940425" y="3068638"/>
            <a:ext cx="1441450" cy="571500"/>
          </a:xfrm>
          <a:prstGeom prst="wedgeRoundRectCallout">
            <a:avLst>
              <a:gd name="adj1" fmla="val 86519"/>
              <a:gd name="adj2" fmla="val -16512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latin typeface="Arial" pitchFamily="34" charset="0"/>
              </a:rPr>
              <a:t>业务账表设计</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25" name="Picture 17"/>
          <p:cNvPicPr>
            <a:picLocks noChangeAspect="1" noChangeArrowheads="1"/>
          </p:cNvPicPr>
          <p:nvPr/>
        </p:nvPicPr>
        <p:blipFill>
          <a:blip r:embed="rId3"/>
          <a:srcRect/>
          <a:stretch>
            <a:fillRect/>
          </a:stretch>
        </p:blipFill>
        <p:spPr bwMode="auto">
          <a:xfrm>
            <a:off x="1998663" y="774700"/>
            <a:ext cx="7011987" cy="53911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grpSp>
        <p:nvGrpSpPr>
          <p:cNvPr id="16387" name="组合 19"/>
          <p:cNvGrpSpPr>
            <a:grpSpLocks/>
          </p:cNvGrpSpPr>
          <p:nvPr/>
        </p:nvGrpSpPr>
        <p:grpSpPr bwMode="auto">
          <a:xfrm>
            <a:off x="142875" y="765175"/>
            <a:ext cx="1765300" cy="5522913"/>
            <a:chOff x="142875" y="857250"/>
            <a:chExt cx="2357438" cy="5686425"/>
          </a:xfrm>
        </p:grpSpPr>
        <p:pic>
          <p:nvPicPr>
            <p:cNvPr id="21" name="Picture 38" descr="C:\Documents and Settings\guoqiang_cheng\桌面\03.jpg"/>
            <p:cNvPicPr>
              <a:picLocks noChangeAspect="1" noChangeArrowheads="1"/>
            </p:cNvPicPr>
            <p:nvPr/>
          </p:nvPicPr>
          <p:blipFill>
            <a:blip r:embed="rId4"/>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16393" name="组合 13"/>
            <p:cNvGrpSpPr>
              <a:grpSpLocks/>
            </p:cNvGrpSpPr>
            <p:nvPr/>
          </p:nvGrpSpPr>
          <p:grpSpPr bwMode="auto">
            <a:xfrm>
              <a:off x="142875" y="857250"/>
              <a:ext cx="2357438" cy="428625"/>
              <a:chOff x="3500430" y="928670"/>
              <a:chExt cx="2357454" cy="428628"/>
            </a:xfrm>
          </p:grpSpPr>
          <p:sp>
            <p:nvSpPr>
              <p:cNvPr id="29" name="矩形 28"/>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16394" name="组合 14"/>
            <p:cNvGrpSpPr>
              <a:grpSpLocks/>
            </p:cNvGrpSpPr>
            <p:nvPr/>
          </p:nvGrpSpPr>
          <p:grpSpPr bwMode="auto">
            <a:xfrm>
              <a:off x="142875" y="3786188"/>
              <a:ext cx="2357438" cy="428625"/>
              <a:chOff x="3500430" y="928670"/>
              <a:chExt cx="2357454" cy="428628"/>
            </a:xfrm>
          </p:grpSpPr>
          <p:sp>
            <p:nvSpPr>
              <p:cNvPr id="27" name="矩形 26"/>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16395"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16396"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16388" name="标题 2"/>
          <p:cNvSpPr>
            <a:spLocks noGrp="1"/>
          </p:cNvSpPr>
          <p:nvPr>
            <p:ph type="title"/>
          </p:nvPr>
        </p:nvSpPr>
        <p:spPr>
          <a:xfrm>
            <a:off x="395288" y="0"/>
            <a:ext cx="6697662" cy="620713"/>
          </a:xfrm>
        </p:spPr>
        <p:txBody>
          <a:bodyPr/>
          <a:lstStyle/>
          <a:p>
            <a:r>
              <a:rPr lang="en-US" smtClean="0">
                <a:latin typeface="微软雅黑" pitchFamily="34" charset="-122"/>
                <a:ea typeface="微软雅黑" pitchFamily="34" charset="-122"/>
              </a:rPr>
              <a:t>BOS</a:t>
            </a:r>
            <a:r>
              <a:rPr smtClean="0">
                <a:latin typeface="微软雅黑" pitchFamily="34" charset="-122"/>
                <a:ea typeface="微软雅黑" pitchFamily="34" charset="-122"/>
              </a:rPr>
              <a:t>业务对象</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简单报表</a:t>
            </a:r>
          </a:p>
        </p:txBody>
      </p:sp>
      <p:sp>
        <p:nvSpPr>
          <p:cNvPr id="16389" name="TextBox 17"/>
          <p:cNvSpPr txBox="1">
            <a:spLocks noChangeArrowheads="1"/>
          </p:cNvSpPr>
          <p:nvPr/>
        </p:nvSpPr>
        <p:spPr bwMode="auto">
          <a:xfrm>
            <a:off x="179388" y="1341438"/>
            <a:ext cx="1785937"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spcBef>
                <a:spcPts val="800"/>
              </a:spcBef>
              <a:buClr>
                <a:schemeClr val="bg2"/>
              </a:buClr>
              <a:buSzPct val="100000"/>
              <a:buFont typeface="Wingdings" pitchFamily="2" charset="2"/>
              <a:buNone/>
            </a:pPr>
            <a:r>
              <a:rPr lang="zh-CN" altLang="en-US" sz="1400">
                <a:latin typeface="微软雅黑" pitchFamily="34" charset="-122"/>
                <a:ea typeface="微软雅黑" pitchFamily="34" charset="-122"/>
              </a:rPr>
              <a:t>简单报表是</a:t>
            </a:r>
            <a:r>
              <a:rPr lang="en-US" altLang="zh-CN" sz="1400">
                <a:latin typeface="微软雅黑" pitchFamily="34" charset="-122"/>
                <a:ea typeface="微软雅黑" pitchFamily="34" charset="-122"/>
              </a:rPr>
              <a:t>BOS</a:t>
            </a:r>
            <a:r>
              <a:rPr lang="zh-CN" altLang="en-US" sz="1400">
                <a:latin typeface="微软雅黑" pitchFamily="34" charset="-122"/>
                <a:ea typeface="微软雅黑" pitchFamily="34" charset="-122"/>
              </a:rPr>
              <a:t>集成的已单据列表为数据源的简单报表。</a:t>
            </a:r>
            <a:endParaRPr lang="en-US" altLang="zh-CN" sz="140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r>
              <a:rPr lang="zh-CN" altLang="en-US" sz="1400">
                <a:latin typeface="微软雅黑" pitchFamily="34" charset="-122"/>
                <a:ea typeface="微软雅黑" pitchFamily="34" charset="-122"/>
              </a:rPr>
              <a:t>依据功能的不同分为三种类型：</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明细账表</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汇总账表</a:t>
            </a:r>
            <a:endParaRPr lang="en-US" altLang="zh-CN" sz="1400">
              <a:latin typeface="微软雅黑" pitchFamily="34" charset="-122"/>
              <a:ea typeface="微软雅黑" pitchFamily="34" charset="-122"/>
            </a:endParaRPr>
          </a:p>
          <a:p>
            <a:pPr eaLnBrk="1" hangingPunct="1">
              <a:buFont typeface="Wingdings" pitchFamily="2" charset="2"/>
              <a:buNone/>
            </a:pPr>
            <a:r>
              <a:rPr lang="zh-CN" altLang="en-US" sz="1400">
                <a:latin typeface="微软雅黑" pitchFamily="34" charset="-122"/>
                <a:ea typeface="微软雅黑" pitchFamily="34" charset="-122"/>
              </a:rPr>
              <a:t>交叉账表</a:t>
            </a:r>
            <a:endParaRPr lang="en-US" altLang="zh-CN" sz="1400">
              <a:latin typeface="微软雅黑" pitchFamily="34" charset="-122"/>
              <a:ea typeface="微软雅黑" pitchFamily="34" charset="-122"/>
            </a:endParaRPr>
          </a:p>
        </p:txBody>
      </p:sp>
      <p:sp>
        <p:nvSpPr>
          <p:cNvPr id="16390" name="TextBox 18"/>
          <p:cNvSpPr txBox="1">
            <a:spLocks noChangeArrowheads="1"/>
          </p:cNvSpPr>
          <p:nvPr/>
        </p:nvSpPr>
        <p:spPr bwMode="auto">
          <a:xfrm>
            <a:off x="179388" y="4221163"/>
            <a:ext cx="178593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rgbClr val="003399"/>
              </a:buClr>
              <a:buFont typeface="Wingdings" pitchFamily="2" charset="2"/>
              <a:buNone/>
            </a:pPr>
            <a:r>
              <a:rPr lang="en-US" altLang="zh-CN" sz="1400">
                <a:latin typeface="微软雅黑" pitchFamily="34" charset="-122"/>
                <a:ea typeface="微软雅黑" pitchFamily="34" charset="-122"/>
              </a:rPr>
              <a:t>BOS</a:t>
            </a:r>
            <a:r>
              <a:rPr lang="zh-CN" altLang="en-US" sz="1400">
                <a:latin typeface="微软雅黑" pitchFamily="34" charset="-122"/>
                <a:ea typeface="微软雅黑" pitchFamily="34" charset="-122"/>
              </a:rPr>
              <a:t>集成</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支持报表生成向导快速配置报表</a:t>
            </a:r>
          </a:p>
        </p:txBody>
      </p:sp>
      <p:sp>
        <p:nvSpPr>
          <p:cNvPr id="16391" name="AutoShape 8"/>
          <p:cNvSpPr>
            <a:spLocks noChangeArrowheads="1"/>
          </p:cNvSpPr>
          <p:nvPr/>
        </p:nvSpPr>
        <p:spPr bwMode="auto">
          <a:xfrm>
            <a:off x="5651500" y="3700463"/>
            <a:ext cx="1439863" cy="374650"/>
          </a:xfrm>
          <a:prstGeom prst="wedgeRoundRectCallout">
            <a:avLst>
              <a:gd name="adj1" fmla="val 111662"/>
              <a:gd name="adj2" fmla="val -13339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latin typeface="Arial" pitchFamily="34" charset="0"/>
              </a:rPr>
              <a:t>简单表设计</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9" name="Picture 17"/>
          <p:cNvPicPr>
            <a:picLocks noChangeAspect="1" noChangeArrowheads="1"/>
          </p:cNvPicPr>
          <p:nvPr/>
        </p:nvPicPr>
        <p:blipFill>
          <a:blip r:embed="rId3"/>
          <a:srcRect/>
          <a:stretch>
            <a:fillRect/>
          </a:stretch>
        </p:blipFill>
        <p:spPr bwMode="auto">
          <a:xfrm>
            <a:off x="2051050" y="792163"/>
            <a:ext cx="6962775" cy="53514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grpSp>
        <p:nvGrpSpPr>
          <p:cNvPr id="17411" name="组合 19"/>
          <p:cNvGrpSpPr>
            <a:grpSpLocks/>
          </p:cNvGrpSpPr>
          <p:nvPr/>
        </p:nvGrpSpPr>
        <p:grpSpPr bwMode="auto">
          <a:xfrm>
            <a:off x="142875" y="765175"/>
            <a:ext cx="1765300" cy="5522913"/>
            <a:chOff x="142875" y="857250"/>
            <a:chExt cx="2357438" cy="5686425"/>
          </a:xfrm>
        </p:grpSpPr>
        <p:pic>
          <p:nvPicPr>
            <p:cNvPr id="21" name="Picture 38" descr="C:\Documents and Settings\guoqiang_cheng\桌面\03.jpg"/>
            <p:cNvPicPr>
              <a:picLocks noChangeAspect="1" noChangeArrowheads="1"/>
            </p:cNvPicPr>
            <p:nvPr/>
          </p:nvPicPr>
          <p:blipFill>
            <a:blip r:embed="rId4"/>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17417" name="组合 13"/>
            <p:cNvGrpSpPr>
              <a:grpSpLocks/>
            </p:cNvGrpSpPr>
            <p:nvPr/>
          </p:nvGrpSpPr>
          <p:grpSpPr bwMode="auto">
            <a:xfrm>
              <a:off x="142875" y="857250"/>
              <a:ext cx="2357438" cy="428625"/>
              <a:chOff x="3500430" y="928670"/>
              <a:chExt cx="2357454" cy="428628"/>
            </a:xfrm>
          </p:grpSpPr>
          <p:sp>
            <p:nvSpPr>
              <p:cNvPr id="29" name="矩形 28"/>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17418" name="组合 14"/>
            <p:cNvGrpSpPr>
              <a:grpSpLocks/>
            </p:cNvGrpSpPr>
            <p:nvPr/>
          </p:nvGrpSpPr>
          <p:grpSpPr bwMode="auto">
            <a:xfrm>
              <a:off x="142875" y="3786188"/>
              <a:ext cx="2357438" cy="428625"/>
              <a:chOff x="3500430" y="928670"/>
              <a:chExt cx="2357454" cy="428628"/>
            </a:xfrm>
          </p:grpSpPr>
          <p:sp>
            <p:nvSpPr>
              <p:cNvPr id="27" name="矩形 26"/>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17419"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17420"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17412" name="标题 2"/>
          <p:cNvSpPr>
            <a:spLocks noGrp="1"/>
          </p:cNvSpPr>
          <p:nvPr>
            <p:ph type="title"/>
          </p:nvPr>
        </p:nvSpPr>
        <p:spPr>
          <a:xfrm>
            <a:off x="395288" y="0"/>
            <a:ext cx="6697662" cy="620713"/>
          </a:xfrm>
        </p:spPr>
        <p:txBody>
          <a:bodyPr/>
          <a:lstStyle/>
          <a:p>
            <a:r>
              <a:rPr lang="en-US" smtClean="0">
                <a:latin typeface="微软雅黑" pitchFamily="34" charset="-122"/>
                <a:ea typeface="微软雅黑" pitchFamily="34" charset="-122"/>
              </a:rPr>
              <a:t>BOS</a:t>
            </a:r>
            <a:r>
              <a:rPr smtClean="0">
                <a:latin typeface="微软雅黑" pitchFamily="34" charset="-122"/>
                <a:ea typeface="微软雅黑" pitchFamily="34" charset="-122"/>
              </a:rPr>
              <a:t>业务对象</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动态表单</a:t>
            </a:r>
          </a:p>
        </p:txBody>
      </p:sp>
      <p:sp>
        <p:nvSpPr>
          <p:cNvPr id="17413" name="TextBox 17"/>
          <p:cNvSpPr txBox="1">
            <a:spLocks noChangeArrowheads="1"/>
          </p:cNvSpPr>
          <p:nvPr/>
        </p:nvSpPr>
        <p:spPr bwMode="auto">
          <a:xfrm>
            <a:off x="179388" y="1341438"/>
            <a:ext cx="1785937"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rgbClr val="003399"/>
              </a:buClr>
              <a:buFont typeface="Wingdings" pitchFamily="2" charset="2"/>
              <a:buNone/>
            </a:pPr>
            <a:r>
              <a:rPr lang="zh-CN" altLang="en-US" sz="1400">
                <a:latin typeface="微软雅黑" pitchFamily="34" charset="-122"/>
                <a:ea typeface="微软雅黑" pitchFamily="34" charset="-122"/>
              </a:rPr>
              <a:t>动态表单是所有界面业务对象的基类。</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类型包括：</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普通动态表单</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向导式动态表单</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过滤条件框</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endParaRPr lang="zh-CN" altLang="en-US" sz="14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17414" name="TextBox 18"/>
          <p:cNvSpPr txBox="1">
            <a:spLocks noChangeArrowheads="1"/>
          </p:cNvSpPr>
          <p:nvPr/>
        </p:nvSpPr>
        <p:spPr bwMode="auto">
          <a:xfrm>
            <a:off x="179388" y="4221163"/>
            <a:ext cx="17859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eaLnBrk="1" hangingPunct="1">
              <a:buClr>
                <a:srgbClr val="003399"/>
              </a:buClr>
              <a:buFont typeface="Wingdings" pitchFamily="2" charset="2"/>
              <a:buNone/>
            </a:pPr>
            <a:r>
              <a:rPr lang="zh-CN" altLang="en-US" sz="1400">
                <a:latin typeface="微软雅黑" pitchFamily="34" charset="-122"/>
                <a:ea typeface="微软雅黑" pitchFamily="34" charset="-122"/>
              </a:rPr>
              <a:t>采用动态表单实现的功能有：</a:t>
            </a:r>
            <a:r>
              <a:rPr lang="en-US" altLang="zh-CN" sz="1400">
                <a:latin typeface="微软雅黑" pitchFamily="34" charset="-122"/>
                <a:ea typeface="微软雅黑" pitchFamily="34" charset="-122"/>
              </a:rPr>
              <a:t>BOS</a:t>
            </a:r>
            <a:r>
              <a:rPr lang="zh-CN" altLang="en-US" sz="1400">
                <a:latin typeface="微软雅黑" pitchFamily="34" charset="-122"/>
                <a:ea typeface="微软雅黑" pitchFamily="34" charset="-122"/>
              </a:rPr>
              <a:t>设计器各个界面、主控台界面、列表界面、过滤条件界面、操作结果对话框等。</a:t>
            </a: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p:txBody>
      </p:sp>
      <p:sp>
        <p:nvSpPr>
          <p:cNvPr id="17415" name="AutoShape 8"/>
          <p:cNvSpPr>
            <a:spLocks noChangeArrowheads="1"/>
          </p:cNvSpPr>
          <p:nvPr/>
        </p:nvSpPr>
        <p:spPr bwMode="auto">
          <a:xfrm>
            <a:off x="6115050" y="3584575"/>
            <a:ext cx="1428750" cy="431800"/>
          </a:xfrm>
          <a:prstGeom prst="wedgeRoundRectCallout">
            <a:avLst>
              <a:gd name="adj1" fmla="val 77880"/>
              <a:gd name="adj2" fmla="val -24675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动态表单设计</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4" name="Picture 18"/>
          <p:cNvPicPr>
            <a:picLocks noChangeAspect="1" noChangeArrowheads="1"/>
          </p:cNvPicPr>
          <p:nvPr/>
        </p:nvPicPr>
        <p:blipFill>
          <a:blip r:embed="rId3"/>
          <a:srcRect/>
          <a:stretch>
            <a:fillRect/>
          </a:stretch>
        </p:blipFill>
        <p:spPr bwMode="auto">
          <a:xfrm>
            <a:off x="2051050" y="774700"/>
            <a:ext cx="7011988" cy="53911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grpSp>
        <p:nvGrpSpPr>
          <p:cNvPr id="18435" name="组合 19"/>
          <p:cNvGrpSpPr>
            <a:grpSpLocks/>
          </p:cNvGrpSpPr>
          <p:nvPr/>
        </p:nvGrpSpPr>
        <p:grpSpPr bwMode="auto">
          <a:xfrm>
            <a:off x="142875" y="765175"/>
            <a:ext cx="1765300" cy="5522913"/>
            <a:chOff x="142875" y="857250"/>
            <a:chExt cx="2357438" cy="5686425"/>
          </a:xfrm>
        </p:grpSpPr>
        <p:pic>
          <p:nvPicPr>
            <p:cNvPr id="21" name="Picture 38" descr="C:\Documents and Settings\guoqiang_cheng\桌面\03.jpg"/>
            <p:cNvPicPr>
              <a:picLocks noChangeAspect="1" noChangeArrowheads="1"/>
            </p:cNvPicPr>
            <p:nvPr/>
          </p:nvPicPr>
          <p:blipFill>
            <a:blip r:embed="rId4"/>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18441" name="组合 13"/>
            <p:cNvGrpSpPr>
              <a:grpSpLocks/>
            </p:cNvGrpSpPr>
            <p:nvPr/>
          </p:nvGrpSpPr>
          <p:grpSpPr bwMode="auto">
            <a:xfrm>
              <a:off x="142875" y="857250"/>
              <a:ext cx="2357438" cy="428625"/>
              <a:chOff x="3500430" y="928670"/>
              <a:chExt cx="2357454" cy="428628"/>
            </a:xfrm>
          </p:grpSpPr>
          <p:sp>
            <p:nvSpPr>
              <p:cNvPr id="29" name="矩形 28"/>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18442" name="组合 14"/>
            <p:cNvGrpSpPr>
              <a:grpSpLocks/>
            </p:cNvGrpSpPr>
            <p:nvPr/>
          </p:nvGrpSpPr>
          <p:grpSpPr bwMode="auto">
            <a:xfrm>
              <a:off x="142875" y="3786188"/>
              <a:ext cx="2357438" cy="428625"/>
              <a:chOff x="3500430" y="928670"/>
              <a:chExt cx="2357454" cy="428628"/>
            </a:xfrm>
          </p:grpSpPr>
          <p:sp>
            <p:nvSpPr>
              <p:cNvPr id="27" name="矩形 26"/>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18443"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18444"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18436" name="标题 2"/>
          <p:cNvSpPr>
            <a:spLocks noGrp="1"/>
          </p:cNvSpPr>
          <p:nvPr>
            <p:ph type="title"/>
          </p:nvPr>
        </p:nvSpPr>
        <p:spPr>
          <a:xfrm>
            <a:off x="395288" y="0"/>
            <a:ext cx="6697662" cy="620713"/>
          </a:xfrm>
        </p:spPr>
        <p:txBody>
          <a:bodyPr/>
          <a:lstStyle/>
          <a:p>
            <a:r>
              <a:rPr lang="en-US" smtClean="0">
                <a:latin typeface="微软雅黑" pitchFamily="34" charset="-122"/>
                <a:ea typeface="微软雅黑" pitchFamily="34" charset="-122"/>
              </a:rPr>
              <a:t>BOS</a:t>
            </a:r>
            <a:r>
              <a:rPr smtClean="0">
                <a:latin typeface="微软雅黑" pitchFamily="34" charset="-122"/>
                <a:ea typeface="微软雅黑" pitchFamily="34" charset="-122"/>
              </a:rPr>
              <a:t>业务对象</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系统参数</a:t>
            </a:r>
          </a:p>
        </p:txBody>
      </p:sp>
      <p:sp>
        <p:nvSpPr>
          <p:cNvPr id="18437" name="TextBox 17"/>
          <p:cNvSpPr txBox="1">
            <a:spLocks noChangeArrowheads="1"/>
          </p:cNvSpPr>
          <p:nvPr/>
        </p:nvSpPr>
        <p:spPr bwMode="auto">
          <a:xfrm>
            <a:off x="179388" y="1341438"/>
            <a:ext cx="1785937"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rgbClr val="003399"/>
              </a:buClr>
              <a:buFont typeface="Wingdings" pitchFamily="2" charset="2"/>
              <a:buNone/>
            </a:pPr>
            <a:r>
              <a:rPr lang="zh-CN" altLang="en-US" sz="1400">
                <a:latin typeface="微软雅黑" pitchFamily="34" charset="-122"/>
                <a:ea typeface="微软雅黑" pitchFamily="34" charset="-122"/>
              </a:rPr>
              <a:t>系统参数指系统中的参数设置界面。</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类型包括：</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公共参数、</a:t>
            </a:r>
            <a:endParaRPr lang="en-US" altLang="zh-CN" sz="14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业务参数；</a:t>
            </a: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endParaRPr lang="zh-CN" altLang="en-US" sz="14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18438" name="TextBox 18"/>
          <p:cNvSpPr txBox="1">
            <a:spLocks noChangeArrowheads="1"/>
          </p:cNvSpPr>
          <p:nvPr/>
        </p:nvSpPr>
        <p:spPr bwMode="auto">
          <a:xfrm>
            <a:off x="179388" y="4221163"/>
            <a:ext cx="1785937"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eaLnBrk="1" hangingPunct="1">
              <a:buClr>
                <a:srgbClr val="003399"/>
              </a:buClr>
              <a:buFont typeface="Wingdings" pitchFamily="2" charset="2"/>
              <a:buNone/>
            </a:pPr>
            <a:r>
              <a:rPr lang="zh-CN" altLang="en-US" sz="1400">
                <a:latin typeface="微软雅黑" pitchFamily="34" charset="-122"/>
                <a:ea typeface="微软雅黑" pitchFamily="34" charset="-122"/>
              </a:rPr>
              <a:t>通过系统参数，实现选项功能控制。</a:t>
            </a: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p:txBody>
      </p:sp>
      <p:sp>
        <p:nvSpPr>
          <p:cNvPr id="18439" name="AutoShape 8"/>
          <p:cNvSpPr>
            <a:spLocks noChangeArrowheads="1"/>
          </p:cNvSpPr>
          <p:nvPr/>
        </p:nvSpPr>
        <p:spPr bwMode="auto">
          <a:xfrm>
            <a:off x="5724525" y="3060700"/>
            <a:ext cx="1428750" cy="465138"/>
          </a:xfrm>
          <a:prstGeom prst="wedgeRoundRectCallout">
            <a:avLst>
              <a:gd name="adj1" fmla="val 101880"/>
              <a:gd name="adj2" fmla="val -256602"/>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系统参数定义；</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7" name="Picture 17"/>
          <p:cNvPicPr>
            <a:picLocks noChangeAspect="1" noChangeArrowheads="1"/>
          </p:cNvPicPr>
          <p:nvPr/>
        </p:nvPicPr>
        <p:blipFill>
          <a:blip r:embed="rId3"/>
          <a:srcRect/>
          <a:stretch>
            <a:fillRect/>
          </a:stretch>
        </p:blipFill>
        <p:spPr bwMode="auto">
          <a:xfrm>
            <a:off x="2009775" y="787400"/>
            <a:ext cx="6996113" cy="53784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grpSp>
        <p:nvGrpSpPr>
          <p:cNvPr id="19459" name="组合 19"/>
          <p:cNvGrpSpPr>
            <a:grpSpLocks/>
          </p:cNvGrpSpPr>
          <p:nvPr/>
        </p:nvGrpSpPr>
        <p:grpSpPr bwMode="auto">
          <a:xfrm>
            <a:off x="142875" y="765175"/>
            <a:ext cx="1765300" cy="5522913"/>
            <a:chOff x="142875" y="857250"/>
            <a:chExt cx="2357438" cy="5686425"/>
          </a:xfrm>
        </p:grpSpPr>
        <p:pic>
          <p:nvPicPr>
            <p:cNvPr id="21" name="Picture 38" descr="C:\Documents and Settings\guoqiang_cheng\桌面\03.jpg"/>
            <p:cNvPicPr>
              <a:picLocks noChangeAspect="1" noChangeArrowheads="1"/>
            </p:cNvPicPr>
            <p:nvPr/>
          </p:nvPicPr>
          <p:blipFill>
            <a:blip r:embed="rId4"/>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19465" name="组合 13"/>
            <p:cNvGrpSpPr>
              <a:grpSpLocks/>
            </p:cNvGrpSpPr>
            <p:nvPr/>
          </p:nvGrpSpPr>
          <p:grpSpPr bwMode="auto">
            <a:xfrm>
              <a:off x="142875" y="857250"/>
              <a:ext cx="2357438" cy="428625"/>
              <a:chOff x="3500430" y="928670"/>
              <a:chExt cx="2357454" cy="428628"/>
            </a:xfrm>
          </p:grpSpPr>
          <p:sp>
            <p:nvSpPr>
              <p:cNvPr id="29" name="矩形 28"/>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19466" name="组合 14"/>
            <p:cNvGrpSpPr>
              <a:grpSpLocks/>
            </p:cNvGrpSpPr>
            <p:nvPr/>
          </p:nvGrpSpPr>
          <p:grpSpPr bwMode="auto">
            <a:xfrm>
              <a:off x="142875" y="3786188"/>
              <a:ext cx="2357438" cy="428625"/>
              <a:chOff x="3500430" y="928670"/>
              <a:chExt cx="2357454" cy="428628"/>
            </a:xfrm>
          </p:grpSpPr>
          <p:sp>
            <p:nvSpPr>
              <p:cNvPr id="27" name="矩形 26"/>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19467"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19468"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19460" name="标题 2"/>
          <p:cNvSpPr>
            <a:spLocks noGrp="1"/>
          </p:cNvSpPr>
          <p:nvPr>
            <p:ph type="title"/>
          </p:nvPr>
        </p:nvSpPr>
        <p:spPr>
          <a:xfrm>
            <a:off x="395288" y="0"/>
            <a:ext cx="6697662" cy="620713"/>
          </a:xfrm>
        </p:spPr>
        <p:txBody>
          <a:bodyPr/>
          <a:lstStyle/>
          <a:p>
            <a:r>
              <a:rPr lang="en-US" smtClean="0">
                <a:latin typeface="微软雅黑" pitchFamily="34" charset="-122"/>
                <a:ea typeface="微软雅黑" pitchFamily="34" charset="-122"/>
              </a:rPr>
              <a:t>BOS</a:t>
            </a:r>
            <a:r>
              <a:rPr smtClean="0">
                <a:latin typeface="微软雅黑" pitchFamily="34" charset="-122"/>
                <a:ea typeface="微软雅黑" pitchFamily="34" charset="-122"/>
              </a:rPr>
              <a:t>业务对象</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弹性域</a:t>
            </a:r>
          </a:p>
        </p:txBody>
      </p:sp>
      <p:sp>
        <p:nvSpPr>
          <p:cNvPr id="19461" name="TextBox 17"/>
          <p:cNvSpPr txBox="1">
            <a:spLocks noChangeArrowheads="1"/>
          </p:cNvSpPr>
          <p:nvPr/>
        </p:nvSpPr>
        <p:spPr bwMode="auto">
          <a:xfrm>
            <a:off x="107950" y="1268413"/>
            <a:ext cx="1785938"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rgbClr val="003399"/>
              </a:buClr>
              <a:buFont typeface="Wingdings" pitchFamily="2" charset="2"/>
              <a:buNone/>
            </a:pPr>
            <a:r>
              <a:rPr lang="zh-CN" altLang="en-US" sz="1400">
                <a:latin typeface="微软雅黑" pitchFamily="34" charset="-122"/>
                <a:ea typeface="微软雅黑" pitchFamily="34" charset="-122"/>
              </a:rPr>
              <a:t>可以根据用户需要来伸缩扩展的字段组合，称之为弹性域。</a:t>
            </a:r>
          </a:p>
          <a:p>
            <a:pPr eaLnBrk="1" hangingPunct="1">
              <a:spcBef>
                <a:spcPts val="800"/>
              </a:spcBef>
              <a:buClr>
                <a:schemeClr val="bg2"/>
              </a:buClr>
              <a:buSzPct val="100000"/>
              <a:buFont typeface="Wingdings" pitchFamily="2" charset="2"/>
              <a:buNone/>
            </a:pPr>
            <a:endParaRPr lang="zh-CN" altLang="en-US" sz="14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19462" name="TextBox 18"/>
          <p:cNvSpPr txBox="1">
            <a:spLocks noChangeArrowheads="1"/>
          </p:cNvSpPr>
          <p:nvPr/>
        </p:nvSpPr>
        <p:spPr bwMode="auto">
          <a:xfrm>
            <a:off x="107950" y="4221163"/>
            <a:ext cx="1785938"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eaLnBrk="1" hangingPunct="1">
              <a:buClr>
                <a:srgbClr val="003399"/>
              </a:buClr>
              <a:buFont typeface="Wingdings" pitchFamily="2" charset="2"/>
              <a:buNone/>
            </a:pPr>
            <a:r>
              <a:rPr lang="zh-CN" altLang="en-US" sz="1400">
                <a:latin typeface="微软雅黑" pitchFamily="34" charset="-122"/>
                <a:ea typeface="微软雅黑" pitchFamily="34" charset="-122"/>
              </a:rPr>
              <a:t>应用于多维度的基础资料，如辅助资料及辅助属性。</a:t>
            </a: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p:txBody>
      </p:sp>
      <p:sp>
        <p:nvSpPr>
          <p:cNvPr id="19463" name="AutoShape 8"/>
          <p:cNvSpPr>
            <a:spLocks noChangeArrowheads="1"/>
          </p:cNvSpPr>
          <p:nvPr/>
        </p:nvSpPr>
        <p:spPr bwMode="auto">
          <a:xfrm>
            <a:off x="5940425" y="4149725"/>
            <a:ext cx="1573213" cy="503238"/>
          </a:xfrm>
          <a:prstGeom prst="wedgeRoundRectCallout">
            <a:avLst>
              <a:gd name="adj1" fmla="val 75880"/>
              <a:gd name="adj2" fmla="val -276722"/>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弹性域定义；</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7" name="Picture 17"/>
          <p:cNvPicPr>
            <a:picLocks noChangeAspect="1" noChangeArrowheads="1"/>
          </p:cNvPicPr>
          <p:nvPr/>
        </p:nvPicPr>
        <p:blipFill>
          <a:blip r:embed="rId2"/>
          <a:srcRect/>
          <a:stretch>
            <a:fillRect/>
          </a:stretch>
        </p:blipFill>
        <p:spPr bwMode="auto">
          <a:xfrm>
            <a:off x="1992313" y="765175"/>
            <a:ext cx="7053262" cy="5400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483" name="组合 19"/>
          <p:cNvGrpSpPr>
            <a:grpSpLocks/>
          </p:cNvGrpSpPr>
          <p:nvPr/>
        </p:nvGrpSpPr>
        <p:grpSpPr bwMode="auto">
          <a:xfrm>
            <a:off x="142875" y="765175"/>
            <a:ext cx="1765300" cy="5522913"/>
            <a:chOff x="142875" y="857250"/>
            <a:chExt cx="2357438" cy="5686425"/>
          </a:xfrm>
        </p:grpSpPr>
        <p:pic>
          <p:nvPicPr>
            <p:cNvPr id="21" name="Picture 38" descr="C:\Documents and Settings\guoqiang_cheng\桌面\03.jpg"/>
            <p:cNvPicPr>
              <a:picLocks noChangeAspect="1" noChangeArrowheads="1"/>
            </p:cNvPicPr>
            <p:nvPr/>
          </p:nvPicPr>
          <p:blipFill>
            <a:blip r:embed="rId3"/>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20489" name="组合 13"/>
            <p:cNvGrpSpPr>
              <a:grpSpLocks/>
            </p:cNvGrpSpPr>
            <p:nvPr/>
          </p:nvGrpSpPr>
          <p:grpSpPr bwMode="auto">
            <a:xfrm>
              <a:off x="142875" y="857250"/>
              <a:ext cx="2357438" cy="428625"/>
              <a:chOff x="3500430" y="928670"/>
              <a:chExt cx="2357454" cy="428628"/>
            </a:xfrm>
          </p:grpSpPr>
          <p:sp>
            <p:nvSpPr>
              <p:cNvPr id="29" name="矩形 28"/>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0490" name="组合 14"/>
            <p:cNvGrpSpPr>
              <a:grpSpLocks/>
            </p:cNvGrpSpPr>
            <p:nvPr/>
          </p:nvGrpSpPr>
          <p:grpSpPr bwMode="auto">
            <a:xfrm>
              <a:off x="142875" y="3786188"/>
              <a:ext cx="2357438" cy="428625"/>
              <a:chOff x="3500430" y="928670"/>
              <a:chExt cx="2357454" cy="428628"/>
            </a:xfrm>
          </p:grpSpPr>
          <p:sp>
            <p:nvSpPr>
              <p:cNvPr id="27" name="矩形 26"/>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0491"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0492"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20484"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设计方式</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新建</a:t>
            </a:r>
          </a:p>
        </p:txBody>
      </p:sp>
      <p:sp>
        <p:nvSpPr>
          <p:cNvPr id="20485" name="TextBox 17"/>
          <p:cNvSpPr txBox="1">
            <a:spLocks noChangeArrowheads="1"/>
          </p:cNvSpPr>
          <p:nvPr/>
        </p:nvSpPr>
        <p:spPr bwMode="auto">
          <a:xfrm>
            <a:off x="179388" y="1268413"/>
            <a:ext cx="17145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400">
                <a:latin typeface="微软雅黑" pitchFamily="34" charset="-122"/>
                <a:ea typeface="微软雅黑" pitchFamily="34" charset="-122"/>
              </a:rPr>
              <a:t>创建全新的业务对象；</a:t>
            </a: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0486" name="TextBox 18"/>
          <p:cNvSpPr txBox="1">
            <a:spLocks noChangeArrowheads="1"/>
          </p:cNvSpPr>
          <p:nvPr/>
        </p:nvSpPr>
        <p:spPr bwMode="auto">
          <a:xfrm>
            <a:off x="179388" y="4221163"/>
            <a:ext cx="17145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a:buFont typeface="Wingdings" pitchFamily="2" charset="2"/>
              <a:buNone/>
            </a:pPr>
            <a:r>
              <a:rPr lang="zh-CN" altLang="en-US" sz="1400">
                <a:latin typeface="微软雅黑" pitchFamily="34" charset="-122"/>
                <a:ea typeface="微软雅黑" pitchFamily="34" charset="-122"/>
              </a:rPr>
              <a:t>新建空白对象，所有业务逻辑及界面属性需要定义，实现按需设计、自由度高； </a:t>
            </a:r>
            <a:endParaRPr lang="en-US" altLang="zh-CN" sz="1400">
              <a:latin typeface="微软雅黑" pitchFamily="34" charset="-122"/>
              <a:ea typeface="微软雅黑" pitchFamily="34" charset="-122"/>
            </a:endParaRPr>
          </a:p>
          <a:p>
            <a:pPr>
              <a:buFont typeface="Wingdings" pitchFamily="2" charset="2"/>
              <a:buNone/>
            </a:pPr>
            <a:endParaRPr lang="en-US" altLang="zh-CN" sz="1400">
              <a:latin typeface="微软雅黑" pitchFamily="34" charset="-122"/>
              <a:ea typeface="微软雅黑" pitchFamily="34" charset="-122"/>
            </a:endParaRPr>
          </a:p>
        </p:txBody>
      </p:sp>
      <p:sp>
        <p:nvSpPr>
          <p:cNvPr id="20487" name="AutoShape 8"/>
          <p:cNvSpPr>
            <a:spLocks noChangeArrowheads="1"/>
          </p:cNvSpPr>
          <p:nvPr/>
        </p:nvSpPr>
        <p:spPr bwMode="auto">
          <a:xfrm>
            <a:off x="5076825" y="3394075"/>
            <a:ext cx="1714500" cy="571500"/>
          </a:xfrm>
          <a:prstGeom prst="wedgeRoundRectCallout">
            <a:avLst>
              <a:gd name="adj1" fmla="val -108389"/>
              <a:gd name="adj2" fmla="val -25012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rPr>
              <a:t>新建空白</a:t>
            </a:r>
            <a:endParaRPr lang="en-US" altLang="zh-CN" sz="1400" b="1">
              <a:solidFill>
                <a:srgbClr val="FF0000"/>
              </a:solidFill>
            </a:endParaRPr>
          </a:p>
          <a:p>
            <a:pPr algn="ctr">
              <a:buFont typeface="Wingdings" pitchFamily="2" charset="2"/>
              <a:buNone/>
            </a:pPr>
            <a:r>
              <a:rPr lang="zh-CN" altLang="en-US" sz="1400" b="1">
                <a:solidFill>
                  <a:srgbClr val="FF0000"/>
                </a:solidFill>
              </a:rPr>
              <a:t>业务对象</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1" name="Picture 17"/>
          <p:cNvPicPr>
            <a:picLocks noChangeAspect="1" noChangeArrowheads="1"/>
          </p:cNvPicPr>
          <p:nvPr/>
        </p:nvPicPr>
        <p:blipFill>
          <a:blip r:embed="rId2"/>
          <a:srcRect/>
          <a:stretch>
            <a:fillRect/>
          </a:stretch>
        </p:blipFill>
        <p:spPr bwMode="auto">
          <a:xfrm>
            <a:off x="1979613" y="768350"/>
            <a:ext cx="7180262" cy="551973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507" name="组合 19"/>
          <p:cNvGrpSpPr>
            <a:grpSpLocks/>
          </p:cNvGrpSpPr>
          <p:nvPr/>
        </p:nvGrpSpPr>
        <p:grpSpPr bwMode="auto">
          <a:xfrm>
            <a:off x="142875" y="765175"/>
            <a:ext cx="1765300" cy="5522913"/>
            <a:chOff x="142875" y="857250"/>
            <a:chExt cx="2357438" cy="5686425"/>
          </a:xfrm>
        </p:grpSpPr>
        <p:pic>
          <p:nvPicPr>
            <p:cNvPr id="21" name="Picture 38" descr="C:\Documents and Settings\guoqiang_cheng\桌面\03.jpg"/>
            <p:cNvPicPr>
              <a:picLocks noChangeAspect="1" noChangeArrowheads="1"/>
            </p:cNvPicPr>
            <p:nvPr/>
          </p:nvPicPr>
          <p:blipFill>
            <a:blip r:embed="rId3"/>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21513" name="组合 13"/>
            <p:cNvGrpSpPr>
              <a:grpSpLocks/>
            </p:cNvGrpSpPr>
            <p:nvPr/>
          </p:nvGrpSpPr>
          <p:grpSpPr bwMode="auto">
            <a:xfrm>
              <a:off x="142875" y="857250"/>
              <a:ext cx="2357438" cy="428625"/>
              <a:chOff x="3500430" y="928670"/>
              <a:chExt cx="2357454" cy="428628"/>
            </a:xfrm>
          </p:grpSpPr>
          <p:sp>
            <p:nvSpPr>
              <p:cNvPr id="29" name="矩形 28"/>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1514" name="组合 14"/>
            <p:cNvGrpSpPr>
              <a:grpSpLocks/>
            </p:cNvGrpSpPr>
            <p:nvPr/>
          </p:nvGrpSpPr>
          <p:grpSpPr bwMode="auto">
            <a:xfrm>
              <a:off x="142875" y="3786188"/>
              <a:ext cx="2357438" cy="428625"/>
              <a:chOff x="3500430" y="928670"/>
              <a:chExt cx="2357454" cy="428628"/>
            </a:xfrm>
          </p:grpSpPr>
          <p:sp>
            <p:nvSpPr>
              <p:cNvPr id="27" name="矩形 26"/>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1515"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1516"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21508"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设计方式</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复制</a:t>
            </a:r>
          </a:p>
        </p:txBody>
      </p:sp>
      <p:sp>
        <p:nvSpPr>
          <p:cNvPr id="21509" name="TextBox 17"/>
          <p:cNvSpPr txBox="1">
            <a:spLocks noChangeArrowheads="1"/>
          </p:cNvSpPr>
          <p:nvPr/>
        </p:nvSpPr>
        <p:spPr bwMode="auto">
          <a:xfrm>
            <a:off x="179388" y="1341438"/>
            <a:ext cx="17145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400">
                <a:latin typeface="微软雅黑" pitchFamily="34" charset="-122"/>
                <a:ea typeface="微软雅黑" pitchFamily="34" charset="-122"/>
              </a:rPr>
              <a:t>复制现有的业务对象；</a:t>
            </a: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1510" name="TextBox 18"/>
          <p:cNvSpPr txBox="1">
            <a:spLocks noChangeArrowheads="1"/>
          </p:cNvSpPr>
          <p:nvPr/>
        </p:nvSpPr>
        <p:spPr bwMode="auto">
          <a:xfrm>
            <a:off x="179388" y="4149725"/>
            <a:ext cx="1714500"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a:buFont typeface="Wingdings" pitchFamily="2" charset="2"/>
              <a:buNone/>
            </a:pPr>
            <a:r>
              <a:rPr lang="zh-CN" altLang="en-US" sz="1400">
                <a:latin typeface="微软雅黑" pitchFamily="34" charset="-122"/>
                <a:ea typeface="微软雅黑" pitchFamily="34" charset="-122"/>
              </a:rPr>
              <a:t>复制现有对象，现有对象的界面及业务逻辑无需定义，实现快速设计，快速上线；</a:t>
            </a:r>
          </a:p>
          <a:p>
            <a:pPr>
              <a:buFont typeface="Wingdings" pitchFamily="2" charset="2"/>
              <a:buNone/>
            </a:pPr>
            <a:endParaRPr lang="en-US" altLang="zh-CN" sz="1400">
              <a:latin typeface="微软雅黑" pitchFamily="34" charset="-122"/>
              <a:ea typeface="微软雅黑" pitchFamily="34" charset="-122"/>
            </a:endParaRPr>
          </a:p>
        </p:txBody>
      </p:sp>
      <p:sp>
        <p:nvSpPr>
          <p:cNvPr id="21511" name="AutoShape 8"/>
          <p:cNvSpPr>
            <a:spLocks noChangeArrowheads="1"/>
          </p:cNvSpPr>
          <p:nvPr/>
        </p:nvSpPr>
        <p:spPr bwMode="auto">
          <a:xfrm>
            <a:off x="5594350" y="2708275"/>
            <a:ext cx="1714500" cy="571500"/>
          </a:xfrm>
          <a:prstGeom prst="wedgeRoundRectCallout">
            <a:avLst>
              <a:gd name="adj1" fmla="val -61722"/>
              <a:gd name="adj2" fmla="val -14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rPr>
              <a:t>复制现有</a:t>
            </a:r>
            <a:endParaRPr lang="en-US" altLang="zh-CN" sz="1400" b="1">
              <a:solidFill>
                <a:srgbClr val="FF0000"/>
              </a:solidFill>
            </a:endParaRPr>
          </a:p>
          <a:p>
            <a:pPr algn="ctr">
              <a:buFont typeface="Wingdings" pitchFamily="2" charset="2"/>
              <a:buNone/>
            </a:pPr>
            <a:r>
              <a:rPr lang="zh-CN" altLang="en-US" sz="1400" b="1">
                <a:solidFill>
                  <a:srgbClr val="FF0000"/>
                </a:solidFill>
              </a:rPr>
              <a:t>业务对象</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44" name="Picture 16"/>
          <p:cNvPicPr>
            <a:picLocks noChangeAspect="1" noChangeArrowheads="1"/>
          </p:cNvPicPr>
          <p:nvPr/>
        </p:nvPicPr>
        <p:blipFill>
          <a:blip r:embed="rId2"/>
          <a:srcRect/>
          <a:stretch>
            <a:fillRect/>
          </a:stretch>
        </p:blipFill>
        <p:spPr bwMode="auto">
          <a:xfrm>
            <a:off x="1962150" y="765175"/>
            <a:ext cx="7118350" cy="5472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8" descr="C:\Documents and Settings\guoqiang_cheng\桌面\03.jpg"/>
          <p:cNvPicPr>
            <a:picLocks noChangeAspect="1" noChangeArrowheads="1"/>
          </p:cNvPicPr>
          <p:nvPr/>
        </p:nvPicPr>
        <p:blipFill>
          <a:blip r:embed="rId3"/>
          <a:srcRect/>
          <a:stretch>
            <a:fillRect/>
          </a:stretch>
        </p:blipFill>
        <p:spPr bwMode="auto">
          <a:xfrm>
            <a:off x="142875" y="765175"/>
            <a:ext cx="1765300" cy="5522913"/>
          </a:xfrm>
          <a:prstGeom prst="rect">
            <a:avLst/>
          </a:prstGeom>
          <a:noFill/>
          <a:effectLst>
            <a:outerShdw blurRad="50800" dist="38100" dir="5400000" algn="t" rotWithShape="0">
              <a:prstClr val="black">
                <a:alpha val="40000"/>
              </a:prstClr>
            </a:outerShdw>
          </a:effectLst>
        </p:spPr>
      </p:pic>
      <p:grpSp>
        <p:nvGrpSpPr>
          <p:cNvPr id="22532" name="组合 13"/>
          <p:cNvGrpSpPr>
            <a:grpSpLocks/>
          </p:cNvGrpSpPr>
          <p:nvPr/>
        </p:nvGrpSpPr>
        <p:grpSpPr bwMode="auto">
          <a:xfrm>
            <a:off x="142875" y="765175"/>
            <a:ext cx="1765300" cy="415925"/>
            <a:chOff x="3500430" y="928670"/>
            <a:chExt cx="2357454" cy="428628"/>
          </a:xfrm>
        </p:grpSpPr>
        <p:sp>
          <p:nvSpPr>
            <p:cNvPr id="29" name="矩形 28"/>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1001"/>
              <a:ext cx="142040" cy="14396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2533" name="组合 14"/>
          <p:cNvGrpSpPr>
            <a:grpSpLocks/>
          </p:cNvGrpSpPr>
          <p:nvPr/>
        </p:nvGrpSpPr>
        <p:grpSpPr bwMode="auto">
          <a:xfrm>
            <a:off x="142875" y="3155950"/>
            <a:ext cx="1765300" cy="417513"/>
            <a:chOff x="3500430" y="890578"/>
            <a:chExt cx="2357454" cy="428628"/>
          </a:xfrm>
        </p:grpSpPr>
        <p:sp>
          <p:nvSpPr>
            <p:cNvPr id="27" name="矩形 26"/>
            <p:cNvSpPr/>
            <p:nvPr/>
          </p:nvSpPr>
          <p:spPr>
            <a:xfrm>
              <a:off x="3500430" y="890578"/>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1482"/>
              <a:ext cx="142040" cy="143419"/>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2534" name="TextBox 23"/>
          <p:cNvSpPr txBox="1">
            <a:spLocks noChangeArrowheads="1"/>
          </p:cNvSpPr>
          <p:nvPr/>
        </p:nvSpPr>
        <p:spPr bwMode="auto">
          <a:xfrm>
            <a:off x="357188" y="790575"/>
            <a:ext cx="1176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2535" name="TextBox 24"/>
          <p:cNvSpPr txBox="1">
            <a:spLocks noChangeArrowheads="1"/>
          </p:cNvSpPr>
          <p:nvPr/>
        </p:nvSpPr>
        <p:spPr bwMode="auto">
          <a:xfrm>
            <a:off x="357188" y="3181350"/>
            <a:ext cx="1176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sp>
        <p:nvSpPr>
          <p:cNvPr id="22536"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设计方式</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继承</a:t>
            </a:r>
          </a:p>
        </p:txBody>
      </p:sp>
      <p:sp>
        <p:nvSpPr>
          <p:cNvPr id="22537" name="TextBox 17"/>
          <p:cNvSpPr txBox="1">
            <a:spLocks noChangeArrowheads="1"/>
          </p:cNvSpPr>
          <p:nvPr/>
        </p:nvSpPr>
        <p:spPr bwMode="auto">
          <a:xfrm>
            <a:off x="179388" y="1285875"/>
            <a:ext cx="1728787"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400">
                <a:latin typeface="微软雅黑" pitchFamily="34" charset="-122"/>
                <a:ea typeface="微软雅黑" pitchFamily="34" charset="-122"/>
              </a:rPr>
              <a:t>继承原对象的元数据、界面元素以及相关属性，创建出新的业务对象；</a:t>
            </a: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2538" name="TextBox 18"/>
          <p:cNvSpPr txBox="1">
            <a:spLocks noChangeArrowheads="1"/>
          </p:cNvSpPr>
          <p:nvPr/>
        </p:nvSpPr>
        <p:spPr bwMode="auto">
          <a:xfrm>
            <a:off x="107950" y="3716338"/>
            <a:ext cx="1785938"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a:buFont typeface="Wingdings" pitchFamily="2" charset="2"/>
              <a:buNone/>
            </a:pPr>
            <a:r>
              <a:rPr lang="zh-CN" altLang="en-US" sz="1400">
                <a:latin typeface="微软雅黑" pitchFamily="34" charset="-122"/>
                <a:ea typeface="微软雅黑" pitchFamily="34" charset="-122"/>
              </a:rPr>
              <a:t>对新对象的改动、增加字段，不影响原对象； </a:t>
            </a:r>
          </a:p>
          <a:p>
            <a:pPr marL="0" lvl="3">
              <a:buFont typeface="Wingdings" pitchFamily="2" charset="2"/>
              <a:buNone/>
            </a:pPr>
            <a:r>
              <a:rPr lang="zh-CN" altLang="en-US" sz="1400">
                <a:latin typeface="微软雅黑" pitchFamily="34" charset="-122"/>
                <a:ea typeface="微软雅黑" pitchFamily="34" charset="-122"/>
              </a:rPr>
              <a:t>原对象的改动、增加字段，新对象会感知并体现出来； </a:t>
            </a:r>
          </a:p>
          <a:p>
            <a:pPr marL="0" lvl="3">
              <a:buFont typeface="Wingdings" pitchFamily="2" charset="2"/>
              <a:buNone/>
            </a:pPr>
            <a:r>
              <a:rPr lang="zh-CN" altLang="en-US" sz="1400">
                <a:latin typeface="微软雅黑" pitchFamily="34" charset="-122"/>
                <a:ea typeface="微软雅黑" pitchFamily="34" charset="-122"/>
              </a:rPr>
              <a:t>原对象字段不得随意删除，关键属性不得随意修改； </a:t>
            </a:r>
          </a:p>
          <a:p>
            <a:pPr>
              <a:buFont typeface="Wingdings" pitchFamily="2" charset="2"/>
              <a:buNone/>
            </a:pPr>
            <a:endParaRPr lang="en-US" altLang="zh-CN" sz="1400">
              <a:latin typeface="微软雅黑" pitchFamily="34" charset="-122"/>
              <a:ea typeface="微软雅黑" pitchFamily="34" charset="-122"/>
            </a:endParaRPr>
          </a:p>
        </p:txBody>
      </p:sp>
      <p:sp>
        <p:nvSpPr>
          <p:cNvPr id="22539" name="AutoShape 8"/>
          <p:cNvSpPr>
            <a:spLocks noChangeArrowheads="1"/>
          </p:cNvSpPr>
          <p:nvPr/>
        </p:nvSpPr>
        <p:spPr bwMode="auto">
          <a:xfrm>
            <a:off x="5651500" y="2746375"/>
            <a:ext cx="1714500" cy="571500"/>
          </a:xfrm>
          <a:prstGeom prst="wedgeRoundRectCallout">
            <a:avLst>
              <a:gd name="adj1" fmla="val -61722"/>
              <a:gd name="adj2" fmla="val -16012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rPr>
              <a:t>单据模板已内置</a:t>
            </a:r>
            <a:endParaRPr lang="en-US" altLang="zh-CN" sz="1400" b="1">
              <a:solidFill>
                <a:srgbClr val="FF0000"/>
              </a:solidFill>
            </a:endParaRPr>
          </a:p>
          <a:p>
            <a:pPr algn="ctr">
              <a:buFont typeface="Wingdings" pitchFamily="2" charset="2"/>
              <a:buNone/>
            </a:pPr>
            <a:r>
              <a:rPr lang="zh-CN" altLang="en-US" sz="1400" b="1">
                <a:solidFill>
                  <a:srgbClr val="FF0000"/>
                </a:solidFill>
              </a:rPr>
              <a:t>常用控件及功能</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92" name="Picture 16"/>
          <p:cNvPicPr>
            <a:picLocks noChangeAspect="1" noChangeArrowheads="1"/>
          </p:cNvPicPr>
          <p:nvPr/>
        </p:nvPicPr>
        <p:blipFill>
          <a:blip r:embed="rId2"/>
          <a:srcRect/>
          <a:stretch>
            <a:fillRect/>
          </a:stretch>
        </p:blipFill>
        <p:spPr bwMode="auto">
          <a:xfrm>
            <a:off x="1979613" y="765175"/>
            <a:ext cx="7118350" cy="5472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22" name="Picture 38" descr="C:\Documents and Settings\guoqiang_cheng\桌面\03.jpg"/>
          <p:cNvPicPr>
            <a:picLocks noChangeAspect="1" noChangeArrowheads="1"/>
          </p:cNvPicPr>
          <p:nvPr/>
        </p:nvPicPr>
        <p:blipFill>
          <a:blip r:embed="rId3"/>
          <a:srcRect/>
          <a:stretch>
            <a:fillRect/>
          </a:stretch>
        </p:blipFill>
        <p:spPr bwMode="auto">
          <a:xfrm>
            <a:off x="142875" y="765175"/>
            <a:ext cx="1765300" cy="5522913"/>
          </a:xfrm>
          <a:prstGeom prst="rect">
            <a:avLst/>
          </a:prstGeom>
          <a:noFill/>
          <a:effectLst>
            <a:outerShdw blurRad="50800" dist="38100" dir="5400000" algn="t" rotWithShape="0">
              <a:prstClr val="black">
                <a:alpha val="40000"/>
              </a:prstClr>
            </a:outerShdw>
          </a:effectLst>
        </p:spPr>
      </p:pic>
      <p:grpSp>
        <p:nvGrpSpPr>
          <p:cNvPr id="23556" name="组合 13"/>
          <p:cNvGrpSpPr>
            <a:grpSpLocks/>
          </p:cNvGrpSpPr>
          <p:nvPr/>
        </p:nvGrpSpPr>
        <p:grpSpPr bwMode="auto">
          <a:xfrm>
            <a:off x="142875" y="765175"/>
            <a:ext cx="1765300" cy="415925"/>
            <a:chOff x="3500430" y="928670"/>
            <a:chExt cx="2357454" cy="428628"/>
          </a:xfrm>
        </p:grpSpPr>
        <p:sp>
          <p:nvSpPr>
            <p:cNvPr id="29" name="矩形 28"/>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1001"/>
              <a:ext cx="142040" cy="14396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3557" name="组合 14"/>
          <p:cNvGrpSpPr>
            <a:grpSpLocks/>
          </p:cNvGrpSpPr>
          <p:nvPr/>
        </p:nvGrpSpPr>
        <p:grpSpPr bwMode="auto">
          <a:xfrm>
            <a:off x="142875" y="2936875"/>
            <a:ext cx="1765300" cy="417513"/>
            <a:chOff x="3500430" y="928670"/>
            <a:chExt cx="2357454" cy="428628"/>
          </a:xfrm>
        </p:grpSpPr>
        <p:sp>
          <p:nvSpPr>
            <p:cNvPr id="27" name="矩形 26"/>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2089"/>
              <a:ext cx="142040" cy="141790"/>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3558" name="TextBox 23"/>
          <p:cNvSpPr txBox="1">
            <a:spLocks noChangeArrowheads="1"/>
          </p:cNvSpPr>
          <p:nvPr/>
        </p:nvSpPr>
        <p:spPr bwMode="auto">
          <a:xfrm>
            <a:off x="357188" y="790575"/>
            <a:ext cx="1176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3559" name="TextBox 24"/>
          <p:cNvSpPr txBox="1">
            <a:spLocks noChangeArrowheads="1"/>
          </p:cNvSpPr>
          <p:nvPr/>
        </p:nvSpPr>
        <p:spPr bwMode="auto">
          <a:xfrm>
            <a:off x="357188" y="2924175"/>
            <a:ext cx="1176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sp>
        <p:nvSpPr>
          <p:cNvPr id="23560"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设计方式</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扩展</a:t>
            </a:r>
          </a:p>
        </p:txBody>
      </p:sp>
      <p:sp>
        <p:nvSpPr>
          <p:cNvPr id="23561" name="TextBox 17"/>
          <p:cNvSpPr txBox="1">
            <a:spLocks noChangeArrowheads="1"/>
          </p:cNvSpPr>
          <p:nvPr/>
        </p:nvSpPr>
        <p:spPr bwMode="auto">
          <a:xfrm>
            <a:off x="107950" y="1268413"/>
            <a:ext cx="1820863"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2" eaLnBrk="1" hangingPunct="1">
              <a:buFont typeface="Wingdings" pitchFamily="2" charset="2"/>
              <a:buNone/>
            </a:pPr>
            <a:r>
              <a:rPr lang="zh-CN" altLang="en-US" sz="1400">
                <a:latin typeface="微软雅黑" pitchFamily="34" charset="-122"/>
                <a:ea typeface="微软雅黑" pitchFamily="34" charset="-122"/>
              </a:rPr>
              <a:t>项目窗口中选择单据，鼠标右键菜单中选择扩展，新建源对象的一个扩展对象；</a:t>
            </a: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3562" name="TextBox 18"/>
          <p:cNvSpPr txBox="1">
            <a:spLocks noChangeArrowheads="1"/>
          </p:cNvSpPr>
          <p:nvPr/>
        </p:nvSpPr>
        <p:spPr bwMode="auto">
          <a:xfrm>
            <a:off x="107950" y="3429000"/>
            <a:ext cx="1820863"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a:buFont typeface="Wingdings" pitchFamily="2" charset="2"/>
              <a:buNone/>
            </a:pPr>
            <a:r>
              <a:rPr lang="zh-CN" altLang="en-US" sz="1400">
                <a:latin typeface="微软雅黑" pitchFamily="34" charset="-122"/>
                <a:ea typeface="微软雅黑" pitchFamily="34" charset="-122"/>
              </a:rPr>
              <a:t>新对象的字段、控件不允许删除，新增字段、控件不影响原对象； </a:t>
            </a:r>
          </a:p>
          <a:p>
            <a:pPr marL="0" lvl="3">
              <a:buFont typeface="Wingdings" pitchFamily="2" charset="2"/>
              <a:buNone/>
            </a:pPr>
            <a:r>
              <a:rPr lang="zh-CN" altLang="en-US" sz="1400">
                <a:latin typeface="微软雅黑" pitchFamily="34" charset="-122"/>
                <a:ea typeface="微软雅黑" pitchFamily="34" charset="-122"/>
              </a:rPr>
              <a:t>原对象的改动、增加字段，新对象会感知并体现出来； </a:t>
            </a:r>
          </a:p>
          <a:p>
            <a:pPr marL="0" lvl="3">
              <a:buFont typeface="Wingdings" pitchFamily="2" charset="2"/>
              <a:buNone/>
            </a:pPr>
            <a:r>
              <a:rPr lang="zh-CN" altLang="en-US" sz="1400">
                <a:latin typeface="微软雅黑" pitchFamily="34" charset="-122"/>
                <a:ea typeface="微软雅黑" pitchFamily="34" charset="-122"/>
              </a:rPr>
              <a:t>单据多次扩展后运行时的效果，是每次扩展后的差量叠加； </a:t>
            </a:r>
            <a:endParaRPr lang="en-US" altLang="zh-CN" sz="1400">
              <a:latin typeface="微软雅黑" pitchFamily="34" charset="-122"/>
              <a:ea typeface="微软雅黑" pitchFamily="34" charset="-122"/>
            </a:endParaRPr>
          </a:p>
          <a:p>
            <a:pPr marL="0" lvl="3">
              <a:buFont typeface="Wingdings" pitchFamily="2" charset="2"/>
              <a:buNone/>
            </a:pPr>
            <a:r>
              <a:rPr lang="zh-CN" altLang="en-US" sz="1400">
                <a:latin typeface="微软雅黑" pitchFamily="34" charset="-122"/>
                <a:ea typeface="微软雅黑" pitchFamily="34" charset="-122"/>
              </a:rPr>
              <a:t>主要应用于对标准产品的修改。</a:t>
            </a:r>
          </a:p>
          <a:p>
            <a:pPr>
              <a:buFont typeface="Wingdings" pitchFamily="2" charset="2"/>
              <a:buNone/>
            </a:pPr>
            <a:endParaRPr lang="en-US" altLang="zh-CN" sz="1400">
              <a:latin typeface="微软雅黑" pitchFamily="34" charset="-122"/>
              <a:ea typeface="微软雅黑" pitchFamily="34" charset="-122"/>
            </a:endParaRPr>
          </a:p>
        </p:txBody>
      </p:sp>
      <p:sp>
        <p:nvSpPr>
          <p:cNvPr id="23563" name="AutoShape 8"/>
          <p:cNvSpPr>
            <a:spLocks noChangeArrowheads="1"/>
          </p:cNvSpPr>
          <p:nvPr/>
        </p:nvSpPr>
        <p:spPr bwMode="auto">
          <a:xfrm>
            <a:off x="5600700" y="4005263"/>
            <a:ext cx="1714500" cy="571500"/>
          </a:xfrm>
          <a:prstGeom prst="wedgeRoundRectCallout">
            <a:avLst>
              <a:gd name="adj1" fmla="val 93278"/>
              <a:gd name="adj2" fmla="val -151787"/>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rPr>
              <a:t>项目窗口右键</a:t>
            </a:r>
            <a:endParaRPr lang="en-US" altLang="zh-CN" sz="1400" b="1">
              <a:solidFill>
                <a:srgbClr val="FF0000"/>
              </a:solidFill>
            </a:endParaRPr>
          </a:p>
          <a:p>
            <a:pPr algn="ctr">
              <a:buFont typeface="Wingdings" pitchFamily="2" charset="2"/>
              <a:buNone/>
            </a:pPr>
            <a:r>
              <a:rPr lang="zh-CN" altLang="en-US" sz="1400" b="1">
                <a:solidFill>
                  <a:srgbClr val="FF0000"/>
                </a:solidFill>
              </a:rPr>
              <a:t>单据选择扩展</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19"/>
          <p:cNvGrpSpPr>
            <a:grpSpLocks/>
          </p:cNvGrpSpPr>
          <p:nvPr/>
        </p:nvGrpSpPr>
        <p:grpSpPr bwMode="auto">
          <a:xfrm>
            <a:off x="142875" y="765175"/>
            <a:ext cx="1765300" cy="5522913"/>
            <a:chOff x="142875" y="857250"/>
            <a:chExt cx="2357438" cy="5686425"/>
          </a:xfrm>
        </p:grpSpPr>
        <p:pic>
          <p:nvPicPr>
            <p:cNvPr id="21" name="Picture 38" descr="C:\Documents and Settings\guoqiang_cheng\桌面\03.jpg"/>
            <p:cNvPicPr>
              <a:picLocks noChangeAspect="1" noChangeArrowheads="1"/>
            </p:cNvPicPr>
            <p:nvPr/>
          </p:nvPicPr>
          <p:blipFill>
            <a:blip r:embed="rId3"/>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24584" name="组合 13"/>
            <p:cNvGrpSpPr>
              <a:grpSpLocks/>
            </p:cNvGrpSpPr>
            <p:nvPr/>
          </p:nvGrpSpPr>
          <p:grpSpPr bwMode="auto">
            <a:xfrm>
              <a:off x="142875" y="857250"/>
              <a:ext cx="2357438" cy="428625"/>
              <a:chOff x="3500430" y="928670"/>
              <a:chExt cx="2357454" cy="428628"/>
            </a:xfrm>
          </p:grpSpPr>
          <p:sp>
            <p:nvSpPr>
              <p:cNvPr id="29" name="矩形 28"/>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4585" name="组合 14"/>
            <p:cNvGrpSpPr>
              <a:grpSpLocks/>
            </p:cNvGrpSpPr>
            <p:nvPr/>
          </p:nvGrpSpPr>
          <p:grpSpPr bwMode="auto">
            <a:xfrm>
              <a:off x="142875" y="3786188"/>
              <a:ext cx="2357438" cy="428625"/>
              <a:chOff x="3500430" y="928670"/>
              <a:chExt cx="2357454" cy="428628"/>
            </a:xfrm>
          </p:grpSpPr>
          <p:sp>
            <p:nvSpPr>
              <p:cNvPr id="27" name="矩形 26"/>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4586"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4587"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24579"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工具箱及属性配置</a:t>
            </a:r>
          </a:p>
        </p:txBody>
      </p:sp>
      <p:sp>
        <p:nvSpPr>
          <p:cNvPr id="24580" name="TextBox 17"/>
          <p:cNvSpPr txBox="1">
            <a:spLocks noChangeArrowheads="1"/>
          </p:cNvSpPr>
          <p:nvPr/>
        </p:nvSpPr>
        <p:spPr bwMode="auto">
          <a:xfrm>
            <a:off x="179388" y="1268413"/>
            <a:ext cx="17145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400">
                <a:latin typeface="微软雅黑" pitchFamily="34" charset="-122"/>
                <a:ea typeface="微软雅黑" pitchFamily="34" charset="-122"/>
              </a:rPr>
              <a:t>业务对象支持多种类型字段、控件；</a:t>
            </a:r>
            <a:endParaRPr lang="en-US" altLang="zh-CN" sz="1400">
              <a:latin typeface="微软雅黑" pitchFamily="34" charset="-122"/>
              <a:ea typeface="微软雅黑" pitchFamily="34" charset="-122"/>
            </a:endParaRPr>
          </a:p>
          <a:p>
            <a:pPr eaLnBrk="1" hangingPunct="1">
              <a:buFont typeface="Wingdings" pitchFamily="2" charset="2"/>
              <a:buNone/>
            </a:pPr>
            <a:r>
              <a:rPr lang="zh-CN" altLang="en-US" sz="1400">
                <a:latin typeface="微软雅黑" pitchFamily="34" charset="-122"/>
                <a:ea typeface="微软雅黑" pitchFamily="34" charset="-122"/>
              </a:rPr>
              <a:t>表格式的元素属性编辑；</a:t>
            </a: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4581" name="TextBox 18"/>
          <p:cNvSpPr txBox="1">
            <a:spLocks noChangeArrowheads="1"/>
          </p:cNvSpPr>
          <p:nvPr/>
        </p:nvSpPr>
        <p:spPr bwMode="auto">
          <a:xfrm>
            <a:off x="179388" y="4221163"/>
            <a:ext cx="17145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buFont typeface="Wingdings" pitchFamily="2" charset="2"/>
              <a:buNone/>
            </a:pPr>
            <a:r>
              <a:rPr lang="zh-CN" altLang="en-US" sz="1400">
                <a:latin typeface="微软雅黑" pitchFamily="34" charset="-122"/>
                <a:ea typeface="微软雅黑" pitchFamily="34" charset="-122"/>
              </a:rPr>
              <a:t>业务对象能够添加那些元素，一目了然；</a:t>
            </a:r>
            <a:endParaRPr lang="en-US" altLang="zh-CN" sz="1400">
              <a:latin typeface="微软雅黑" pitchFamily="34" charset="-122"/>
              <a:ea typeface="微软雅黑" pitchFamily="34" charset="-122"/>
            </a:endParaRPr>
          </a:p>
          <a:p>
            <a:pPr>
              <a:buFont typeface="Wingdings" pitchFamily="2" charset="2"/>
              <a:buNone/>
            </a:pPr>
            <a:r>
              <a:rPr lang="zh-CN" altLang="en-US" sz="1400">
                <a:latin typeface="微软雅黑" pitchFamily="34" charset="-122"/>
                <a:ea typeface="微软雅黑" pitchFamily="34" charset="-122"/>
              </a:rPr>
              <a:t>通过调整元素的属性，实现个性化的需求；</a:t>
            </a:r>
            <a:endParaRPr lang="en-US" altLang="zh-CN" sz="1400">
              <a:latin typeface="微软雅黑" pitchFamily="34" charset="-122"/>
              <a:ea typeface="微软雅黑" pitchFamily="34" charset="-122"/>
            </a:endParaRPr>
          </a:p>
          <a:p>
            <a:pPr>
              <a:buFont typeface="Wingdings" pitchFamily="2" charset="2"/>
              <a:buNone/>
            </a:pPr>
            <a:endParaRPr lang="en-US" altLang="zh-CN" sz="1400">
              <a:latin typeface="微软雅黑" pitchFamily="34" charset="-122"/>
              <a:ea typeface="微软雅黑" pitchFamily="34" charset="-122"/>
            </a:endParaRPr>
          </a:p>
        </p:txBody>
      </p:sp>
      <p:pic>
        <p:nvPicPr>
          <p:cNvPr id="25616" name="Picture 16"/>
          <p:cNvPicPr>
            <a:picLocks noChangeAspect="1" noChangeArrowheads="1"/>
          </p:cNvPicPr>
          <p:nvPr/>
        </p:nvPicPr>
        <p:blipFill>
          <a:blip r:embed="rId4"/>
          <a:srcRect/>
          <a:stretch>
            <a:fillRect/>
          </a:stretch>
        </p:blipFill>
        <p:spPr bwMode="auto">
          <a:xfrm>
            <a:off x="1995488" y="765175"/>
            <a:ext cx="7040562" cy="55768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2"/>
          <p:cNvSpPr txBox="1">
            <a:spLocks noChangeArrowheads="1"/>
          </p:cNvSpPr>
          <p:nvPr/>
        </p:nvSpPr>
        <p:spPr bwMode="auto">
          <a:xfrm>
            <a:off x="0" y="25400"/>
            <a:ext cx="7177088" cy="546100"/>
          </a:xfrm>
          <a:prstGeom prst="rect">
            <a:avLst/>
          </a:prstGeom>
          <a:noFill/>
          <a:ln w="9525" algn="ctr">
            <a:noFill/>
            <a:miter lim="800000"/>
            <a:headEnd/>
            <a:tailEnd/>
          </a:ln>
          <a:effec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defRPr/>
            </a:pPr>
            <a:r>
              <a:rPr lang="zh-CN" altLang="en-US" sz="3200" b="1" dirty="0" smtClean="0">
                <a:solidFill>
                  <a:srgbClr val="00549A"/>
                </a:solidFill>
                <a:effectLst>
                  <a:outerShdw blurRad="38100" dist="38100" dir="2700000" algn="tl">
                    <a:srgbClr val="C0C0C0"/>
                  </a:outerShdw>
                </a:effectLst>
                <a:latin typeface="微软雅黑" pitchFamily="34" charset="-122"/>
                <a:ea typeface="微软雅黑" pitchFamily="34" charset="-122"/>
              </a:rPr>
              <a:t>目  录</a:t>
            </a:r>
          </a:p>
        </p:txBody>
      </p:sp>
      <p:grpSp>
        <p:nvGrpSpPr>
          <p:cNvPr id="7171" name="Group 97"/>
          <p:cNvGrpSpPr>
            <a:grpSpLocks/>
          </p:cNvGrpSpPr>
          <p:nvPr/>
        </p:nvGrpSpPr>
        <p:grpSpPr bwMode="auto">
          <a:xfrm>
            <a:off x="1955800" y="1385888"/>
            <a:ext cx="5973763" cy="666750"/>
            <a:chOff x="1473" y="1024"/>
            <a:chExt cx="3268" cy="420"/>
          </a:xfrm>
        </p:grpSpPr>
        <p:pic>
          <p:nvPicPr>
            <p:cNvPr id="7188" name="Picture 48"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5" y="1333"/>
              <a:ext cx="308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5"/>
            <p:cNvSpPr>
              <a:spLocks noChangeArrowheads="1"/>
            </p:cNvSpPr>
            <p:nvPr/>
          </p:nvSpPr>
          <p:spPr bwMode="auto">
            <a:xfrm>
              <a:off x="1473" y="1024"/>
              <a:ext cx="3268" cy="368"/>
            </a:xfrm>
            <a:prstGeom prst="roundRect">
              <a:avLst>
                <a:gd name="adj" fmla="val 9917"/>
              </a:avLst>
            </a:prstGeom>
            <a:gradFill rotWithShape="1">
              <a:gsLst>
                <a:gs pos="0">
                  <a:srgbClr val="FFFFFF"/>
                </a:gs>
                <a:gs pos="100000">
                  <a:srgbClr val="FFFFFF">
                    <a:gamma/>
                    <a:shade val="84706"/>
                    <a:invGamma/>
                  </a:srgbClr>
                </a:gs>
              </a:gsLst>
              <a:lin ang="5400000" scaled="1"/>
            </a:gradFill>
            <a:ln w="6350" algn="ctr">
              <a:noFill/>
              <a:round/>
              <a:headEnd/>
              <a:tailEnd/>
            </a:ln>
            <a:effectLst>
              <a:prstShdw prst="shdw18" dist="17961" dir="13500000">
                <a:srgbClr val="FFFFFF">
                  <a:gamma/>
                  <a:shade val="60000"/>
                  <a:invGamma/>
                </a:srgbClr>
              </a:prstShdw>
            </a:effectLst>
          </p:spPr>
          <p:txBody>
            <a:bodyPr wrap="none" anchor="ctr"/>
            <a:lstStyle/>
            <a:p>
              <a:pPr marL="92075">
                <a:buFont typeface="Wingdings" pitchFamily="2" charset="2"/>
                <a:buNone/>
                <a:defRPr/>
              </a:pPr>
              <a:r>
                <a:rPr lang="en-US" altLang="zh-CN" dirty="0"/>
                <a:t>BOS </a:t>
              </a:r>
              <a:r>
                <a:rPr lang="zh-CN" altLang="en-US" dirty="0"/>
                <a:t>集成开发平台 整体概述</a:t>
              </a:r>
              <a:endParaRPr lang="zh-CN" altLang="en-US" dirty="0">
                <a:solidFill>
                  <a:srgbClr val="000000"/>
                </a:solidFill>
                <a:effectLst>
                  <a:outerShdw blurRad="38100" dist="38100" dir="2700000" algn="tl">
                    <a:srgbClr val="C0C0C0"/>
                  </a:outerShdw>
                </a:effectLst>
              </a:endParaRPr>
            </a:p>
          </p:txBody>
        </p:sp>
      </p:grpSp>
      <p:grpSp>
        <p:nvGrpSpPr>
          <p:cNvPr id="7172" name="Group 65"/>
          <p:cNvGrpSpPr>
            <a:grpSpLocks/>
          </p:cNvGrpSpPr>
          <p:nvPr/>
        </p:nvGrpSpPr>
        <p:grpSpPr bwMode="auto">
          <a:xfrm>
            <a:off x="1235075" y="1379538"/>
            <a:ext cx="633413" cy="644525"/>
            <a:chOff x="1019" y="1020"/>
            <a:chExt cx="399" cy="406"/>
          </a:xfrm>
        </p:grpSpPr>
        <p:pic>
          <p:nvPicPr>
            <p:cNvPr id="7186" name="Picture 49" descr="阴影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 y="1380"/>
              <a:ext cx="363"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AutoShape 8"/>
            <p:cNvSpPr>
              <a:spLocks noChangeArrowheads="1"/>
            </p:cNvSpPr>
            <p:nvPr/>
          </p:nvSpPr>
          <p:spPr bwMode="auto">
            <a:xfrm>
              <a:off x="1019" y="1020"/>
              <a:ext cx="399" cy="370"/>
            </a:xfrm>
            <a:prstGeom prst="roundRect">
              <a:avLst>
                <a:gd name="adj" fmla="val 8380"/>
              </a:avLst>
            </a:prstGeom>
            <a:gradFill rotWithShape="1">
              <a:gsLst>
                <a:gs pos="0">
                  <a:schemeClr val="accent1"/>
                </a:gs>
                <a:gs pos="100000">
                  <a:schemeClr val="accent2"/>
                </a:gs>
              </a:gsLst>
              <a:lin ang="5400000" scaled="1"/>
            </a:gradFill>
            <a:ln w="6350" algn="ctr">
              <a:noFill/>
              <a:round/>
              <a:headEnd/>
              <a:tailEnd/>
            </a:ln>
            <a:effectLst>
              <a:prstShdw prst="shdw18" dist="17961" dir="13500000">
                <a:schemeClr val="accent1">
                  <a:gamma/>
                  <a:shade val="60000"/>
                  <a:invGamma/>
                </a:schemeClr>
              </a:prstShdw>
            </a:effectLst>
          </p:spPr>
          <p:txBody>
            <a:bodyPr wrap="none" anchor="ctr"/>
            <a:lstStyle/>
            <a:p>
              <a:pPr marL="342900" indent="-342900" algn="ctr">
                <a:buFont typeface="Wingdings" pitchFamily="2" charset="2"/>
                <a:buNone/>
                <a:defRPr/>
              </a:pPr>
              <a:r>
                <a:rPr lang="en-US" altLang="zh-CN" sz="2400" b="1">
                  <a:solidFill>
                    <a:schemeClr val="bg1"/>
                  </a:solidFill>
                </a:rPr>
                <a:t>1</a:t>
              </a:r>
            </a:p>
          </p:txBody>
        </p:sp>
      </p:grpSp>
      <p:grpSp>
        <p:nvGrpSpPr>
          <p:cNvPr id="7173" name="组合 26"/>
          <p:cNvGrpSpPr>
            <a:grpSpLocks/>
          </p:cNvGrpSpPr>
          <p:nvPr/>
        </p:nvGrpSpPr>
        <p:grpSpPr bwMode="auto">
          <a:xfrm>
            <a:off x="1236663" y="2971800"/>
            <a:ext cx="6692900" cy="673100"/>
            <a:chOff x="1236663" y="2971924"/>
            <a:chExt cx="6692900" cy="673100"/>
          </a:xfrm>
        </p:grpSpPr>
        <p:grpSp>
          <p:nvGrpSpPr>
            <p:cNvPr id="7180" name="Group 135"/>
            <p:cNvGrpSpPr>
              <a:grpSpLocks/>
            </p:cNvGrpSpPr>
            <p:nvPr/>
          </p:nvGrpSpPr>
          <p:grpSpPr bwMode="auto">
            <a:xfrm>
              <a:off x="1957388" y="2978274"/>
              <a:ext cx="5972175" cy="666750"/>
              <a:chOff x="1473" y="1024"/>
              <a:chExt cx="3268" cy="420"/>
            </a:xfrm>
          </p:grpSpPr>
          <p:pic>
            <p:nvPicPr>
              <p:cNvPr id="7184" name="Picture 136"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5" y="1333"/>
                <a:ext cx="308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AutoShape 137"/>
              <p:cNvSpPr>
                <a:spLocks noChangeArrowheads="1"/>
              </p:cNvSpPr>
              <p:nvPr/>
            </p:nvSpPr>
            <p:spPr bwMode="auto">
              <a:xfrm>
                <a:off x="1473" y="1024"/>
                <a:ext cx="3268" cy="368"/>
              </a:xfrm>
              <a:prstGeom prst="roundRect">
                <a:avLst>
                  <a:gd name="adj" fmla="val 9917"/>
                </a:avLst>
              </a:prstGeom>
              <a:gradFill rotWithShape="1">
                <a:gsLst>
                  <a:gs pos="0">
                    <a:srgbClr val="FFFFFF"/>
                  </a:gs>
                  <a:gs pos="100000">
                    <a:srgbClr val="FFFFFF">
                      <a:gamma/>
                      <a:shade val="84706"/>
                      <a:invGamma/>
                    </a:srgbClr>
                  </a:gs>
                </a:gsLst>
                <a:lin ang="5400000" scaled="1"/>
              </a:gradFill>
              <a:ln w="6350" algn="ctr">
                <a:noFill/>
                <a:round/>
                <a:headEnd/>
                <a:tailEnd/>
              </a:ln>
              <a:effectLst>
                <a:prstShdw prst="shdw18" dist="17961" dir="13500000">
                  <a:srgbClr val="FFFFFF">
                    <a:gamma/>
                    <a:shade val="60000"/>
                    <a:invGamma/>
                  </a:srgbClr>
                </a:prstShdw>
              </a:effectLst>
            </p:spPr>
            <p:txBody>
              <a:bodyPr wrap="none" anchor="ctr"/>
              <a:lstStyle/>
              <a:p>
                <a:pPr marL="92075">
                  <a:defRPr/>
                </a:pPr>
                <a:r>
                  <a:rPr lang="en-US" altLang="zh-CN" dirty="0"/>
                  <a:t>BOS </a:t>
                </a:r>
                <a:r>
                  <a:rPr lang="zh-CN" altLang="en-US" dirty="0"/>
                  <a:t>集成开发平台 演示案例</a:t>
                </a:r>
                <a:endParaRPr lang="zh-CN" altLang="en-US" dirty="0">
                  <a:solidFill>
                    <a:srgbClr val="000000"/>
                  </a:solidFill>
                  <a:effectLst>
                    <a:outerShdw blurRad="38100" dist="38100" dir="2700000" algn="tl">
                      <a:srgbClr val="C0C0C0"/>
                    </a:outerShdw>
                  </a:effectLst>
                </a:endParaRPr>
              </a:p>
            </p:txBody>
          </p:sp>
        </p:grpSp>
        <p:grpSp>
          <p:nvGrpSpPr>
            <p:cNvPr id="7181" name="Group 158"/>
            <p:cNvGrpSpPr>
              <a:grpSpLocks/>
            </p:cNvGrpSpPr>
            <p:nvPr/>
          </p:nvGrpSpPr>
          <p:grpSpPr bwMode="auto">
            <a:xfrm>
              <a:off x="1236663" y="2971924"/>
              <a:ext cx="633412" cy="644525"/>
              <a:chOff x="1019" y="2035"/>
              <a:chExt cx="399" cy="406"/>
            </a:xfrm>
          </p:grpSpPr>
          <p:pic>
            <p:nvPicPr>
              <p:cNvPr id="7182" name="Picture 139" descr="阴影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 y="2395"/>
                <a:ext cx="363"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3" name="AutoShape 140"/>
              <p:cNvSpPr>
                <a:spLocks noChangeArrowheads="1"/>
              </p:cNvSpPr>
              <p:nvPr/>
            </p:nvSpPr>
            <p:spPr bwMode="auto">
              <a:xfrm>
                <a:off x="1019" y="2035"/>
                <a:ext cx="399" cy="370"/>
              </a:xfrm>
              <a:prstGeom prst="roundRect">
                <a:avLst>
                  <a:gd name="adj" fmla="val 8380"/>
                </a:avLst>
              </a:prstGeom>
              <a:gradFill rotWithShape="1">
                <a:gsLst>
                  <a:gs pos="0">
                    <a:srgbClr val="808080"/>
                  </a:gs>
                  <a:gs pos="100000">
                    <a:srgbClr val="292929"/>
                  </a:gs>
                </a:gsLst>
                <a:lin ang="5400000" scaled="1"/>
              </a:gradFill>
              <a:ln>
                <a:noFill/>
              </a:ln>
              <a:effectLst>
                <a:prstShdw prst="shdw17" dist="17961" dir="13500000">
                  <a:srgbClr val="4D4D4D"/>
                </a:prstShdw>
              </a:effectLst>
              <a:extLst>
                <a:ext uri="{91240B29-F687-4F45-9708-019B960494DF}">
                  <a14:hiddenLine xmlns:a14="http://schemas.microsoft.com/office/drawing/2010/main" w="6350" algn="ctr">
                    <a:solidFill>
                      <a:srgbClr val="000000"/>
                    </a:solidFill>
                    <a:round/>
                    <a:headEnd/>
                    <a:tailEnd/>
                  </a14:hiddenLine>
                </a:ext>
              </a:extLst>
            </p:spPr>
            <p:txBody>
              <a:bodyPr wrap="none" anchor="ctr"/>
              <a:lstStyle/>
              <a:p>
                <a:pPr marL="342900" indent="-342900" algn="ctr">
                  <a:buFont typeface="Wingdings" pitchFamily="2" charset="2"/>
                  <a:buNone/>
                </a:pPr>
                <a:r>
                  <a:rPr lang="en-US" altLang="zh-CN" sz="2400" b="1">
                    <a:solidFill>
                      <a:srgbClr val="FFFFFF"/>
                    </a:solidFill>
                  </a:rPr>
                  <a:t>3</a:t>
                </a:r>
              </a:p>
            </p:txBody>
          </p:sp>
        </p:grpSp>
      </p:grpSp>
      <p:grpSp>
        <p:nvGrpSpPr>
          <p:cNvPr id="7174" name="Group 141"/>
          <p:cNvGrpSpPr>
            <a:grpSpLocks/>
          </p:cNvGrpSpPr>
          <p:nvPr/>
        </p:nvGrpSpPr>
        <p:grpSpPr bwMode="auto">
          <a:xfrm>
            <a:off x="1957388" y="2171700"/>
            <a:ext cx="5972175" cy="666750"/>
            <a:chOff x="1473" y="1024"/>
            <a:chExt cx="3268" cy="420"/>
          </a:xfrm>
        </p:grpSpPr>
        <p:pic>
          <p:nvPicPr>
            <p:cNvPr id="7178" name="Picture 142"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5" y="1333"/>
              <a:ext cx="308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43"/>
            <p:cNvSpPr>
              <a:spLocks noChangeArrowheads="1"/>
            </p:cNvSpPr>
            <p:nvPr/>
          </p:nvSpPr>
          <p:spPr bwMode="auto">
            <a:xfrm>
              <a:off x="1473" y="1024"/>
              <a:ext cx="3268" cy="368"/>
            </a:xfrm>
            <a:prstGeom prst="roundRect">
              <a:avLst>
                <a:gd name="adj" fmla="val 9917"/>
              </a:avLst>
            </a:prstGeom>
            <a:gradFill rotWithShape="1">
              <a:gsLst>
                <a:gs pos="0">
                  <a:srgbClr val="FFFFFF"/>
                </a:gs>
                <a:gs pos="100000">
                  <a:srgbClr val="FFFFFF">
                    <a:gamma/>
                    <a:shade val="84706"/>
                    <a:invGamma/>
                  </a:srgbClr>
                </a:gs>
              </a:gsLst>
              <a:lin ang="5400000" scaled="1"/>
            </a:gradFill>
            <a:ln w="6350" algn="ctr">
              <a:noFill/>
              <a:round/>
              <a:headEnd/>
              <a:tailEnd/>
            </a:ln>
            <a:effectLst>
              <a:prstShdw prst="shdw18" dist="17961" dir="13500000">
                <a:srgbClr val="FFFFFF">
                  <a:gamma/>
                  <a:shade val="60000"/>
                  <a:invGamma/>
                </a:srgbClr>
              </a:prstShdw>
            </a:effectLst>
          </p:spPr>
          <p:txBody>
            <a:bodyPr wrap="none" anchor="ctr"/>
            <a:lstStyle/>
            <a:p>
              <a:pPr marL="92075">
                <a:defRPr/>
              </a:pPr>
              <a:r>
                <a:rPr lang="en-US" altLang="zh-CN" dirty="0"/>
                <a:t>BOS </a:t>
              </a:r>
              <a:r>
                <a:rPr lang="zh-CN" altLang="en-US" dirty="0"/>
                <a:t>集成开发平台 功能特性</a:t>
              </a:r>
              <a:endParaRPr lang="zh-CN" altLang="en-US" dirty="0">
                <a:solidFill>
                  <a:srgbClr val="000000"/>
                </a:solidFill>
                <a:effectLst>
                  <a:outerShdw blurRad="38100" dist="38100" dir="2700000" algn="tl">
                    <a:srgbClr val="C0C0C0"/>
                  </a:outerShdw>
                </a:effectLst>
              </a:endParaRPr>
            </a:p>
          </p:txBody>
        </p:sp>
      </p:grpSp>
      <p:grpSp>
        <p:nvGrpSpPr>
          <p:cNvPr id="7175" name="Group 157"/>
          <p:cNvGrpSpPr>
            <a:grpSpLocks/>
          </p:cNvGrpSpPr>
          <p:nvPr/>
        </p:nvGrpSpPr>
        <p:grpSpPr bwMode="auto">
          <a:xfrm>
            <a:off x="1236663" y="2165350"/>
            <a:ext cx="633412" cy="644525"/>
            <a:chOff x="1019" y="1527"/>
            <a:chExt cx="399" cy="406"/>
          </a:xfrm>
        </p:grpSpPr>
        <p:sp>
          <p:nvSpPr>
            <p:cNvPr id="7176" name="AutoShape 146"/>
            <p:cNvSpPr>
              <a:spLocks noChangeArrowheads="1"/>
            </p:cNvSpPr>
            <p:nvPr/>
          </p:nvSpPr>
          <p:spPr bwMode="auto">
            <a:xfrm>
              <a:off x="1019" y="1527"/>
              <a:ext cx="399" cy="370"/>
            </a:xfrm>
            <a:prstGeom prst="roundRect">
              <a:avLst>
                <a:gd name="adj" fmla="val 8380"/>
              </a:avLst>
            </a:prstGeom>
            <a:gradFill rotWithShape="1">
              <a:gsLst>
                <a:gs pos="0">
                  <a:srgbClr val="808080"/>
                </a:gs>
                <a:gs pos="100000">
                  <a:srgbClr val="292929"/>
                </a:gs>
              </a:gsLst>
              <a:lin ang="5400000" scaled="1"/>
            </a:gradFill>
            <a:ln>
              <a:noFill/>
            </a:ln>
            <a:effectLst>
              <a:prstShdw prst="shdw17" dist="17961" dir="13500000">
                <a:srgbClr val="4D4D4D"/>
              </a:prstShdw>
            </a:effectLst>
            <a:extLst>
              <a:ext uri="{91240B29-F687-4F45-9708-019B960494DF}">
                <a14:hiddenLine xmlns:a14="http://schemas.microsoft.com/office/drawing/2010/main" w="6350" algn="ctr">
                  <a:solidFill>
                    <a:srgbClr val="000000"/>
                  </a:solidFill>
                  <a:round/>
                  <a:headEnd/>
                  <a:tailEnd/>
                </a14:hiddenLine>
              </a:ext>
            </a:extLst>
          </p:spPr>
          <p:txBody>
            <a:bodyPr wrap="none" anchor="ctr"/>
            <a:lstStyle/>
            <a:p>
              <a:pPr marL="342900" indent="-342900" algn="ctr">
                <a:buFont typeface="Wingdings" pitchFamily="2" charset="2"/>
                <a:buNone/>
              </a:pPr>
              <a:r>
                <a:rPr lang="en-US" altLang="zh-CN" sz="2400" b="1">
                  <a:solidFill>
                    <a:srgbClr val="FFFFFF"/>
                  </a:solidFill>
                </a:rPr>
                <a:t>2</a:t>
              </a:r>
            </a:p>
          </p:txBody>
        </p:sp>
        <p:pic>
          <p:nvPicPr>
            <p:cNvPr id="7177" name="Picture 152" descr="阴影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 y="1887"/>
              <a:ext cx="363"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8" descr="C:\Documents and Settings\guoqiang_cheng\桌面\03.jpg"/>
          <p:cNvPicPr>
            <a:picLocks noChangeAspect="1" noChangeArrowheads="1"/>
          </p:cNvPicPr>
          <p:nvPr/>
        </p:nvPicPr>
        <p:blipFill>
          <a:blip r:embed="rId2"/>
          <a:srcRect/>
          <a:stretch>
            <a:fillRect/>
          </a:stretch>
        </p:blipFill>
        <p:spPr bwMode="auto">
          <a:xfrm>
            <a:off x="142875" y="765175"/>
            <a:ext cx="1765300" cy="5522913"/>
          </a:xfrm>
          <a:prstGeom prst="rect">
            <a:avLst/>
          </a:prstGeom>
          <a:noFill/>
          <a:effectLst>
            <a:outerShdw blurRad="50800" dist="38100" dir="5400000" algn="t" rotWithShape="0">
              <a:prstClr val="black">
                <a:alpha val="40000"/>
              </a:prstClr>
            </a:outerShdw>
          </a:effectLst>
        </p:spPr>
      </p:pic>
      <p:grpSp>
        <p:nvGrpSpPr>
          <p:cNvPr id="25603" name="组合 13"/>
          <p:cNvGrpSpPr>
            <a:grpSpLocks/>
          </p:cNvGrpSpPr>
          <p:nvPr/>
        </p:nvGrpSpPr>
        <p:grpSpPr bwMode="auto">
          <a:xfrm>
            <a:off x="142875" y="765175"/>
            <a:ext cx="1765300" cy="415925"/>
            <a:chOff x="3500430" y="928670"/>
            <a:chExt cx="2357454" cy="428628"/>
          </a:xfrm>
        </p:grpSpPr>
        <p:sp>
          <p:nvSpPr>
            <p:cNvPr id="29" name="矩形 28"/>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1001"/>
              <a:ext cx="142040" cy="14396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5604" name="组合 14"/>
          <p:cNvGrpSpPr>
            <a:grpSpLocks/>
          </p:cNvGrpSpPr>
          <p:nvPr/>
        </p:nvGrpSpPr>
        <p:grpSpPr bwMode="auto">
          <a:xfrm>
            <a:off x="142875" y="4452938"/>
            <a:ext cx="1765300" cy="415925"/>
            <a:chOff x="3500430" y="928670"/>
            <a:chExt cx="2357454" cy="428628"/>
          </a:xfrm>
        </p:grpSpPr>
        <p:sp>
          <p:nvSpPr>
            <p:cNvPr id="27" name="矩形 26"/>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1000"/>
              <a:ext cx="142040" cy="14396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5605" name="TextBox 23"/>
          <p:cNvSpPr txBox="1">
            <a:spLocks noChangeArrowheads="1"/>
          </p:cNvSpPr>
          <p:nvPr/>
        </p:nvSpPr>
        <p:spPr bwMode="auto">
          <a:xfrm>
            <a:off x="357188" y="790575"/>
            <a:ext cx="1176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5606" name="TextBox 24"/>
          <p:cNvSpPr txBox="1">
            <a:spLocks noChangeArrowheads="1"/>
          </p:cNvSpPr>
          <p:nvPr/>
        </p:nvSpPr>
        <p:spPr bwMode="auto">
          <a:xfrm>
            <a:off x="357188" y="4440238"/>
            <a:ext cx="1176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sp>
        <p:nvSpPr>
          <p:cNvPr id="25607"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通用功能</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编码规则</a:t>
            </a:r>
          </a:p>
        </p:txBody>
      </p:sp>
      <p:sp>
        <p:nvSpPr>
          <p:cNvPr id="25608" name="TextBox 17"/>
          <p:cNvSpPr txBox="1">
            <a:spLocks noChangeArrowheads="1"/>
          </p:cNvSpPr>
          <p:nvPr/>
        </p:nvSpPr>
        <p:spPr bwMode="auto">
          <a:xfrm>
            <a:off x="107950" y="5000625"/>
            <a:ext cx="18002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2" eaLnBrk="1" hangingPunct="1">
              <a:buFont typeface="Wingdings" pitchFamily="2" charset="2"/>
              <a:buNone/>
            </a:pPr>
            <a:r>
              <a:rPr lang="zh-CN" altLang="en-US" sz="1400">
                <a:latin typeface="微软雅黑" pitchFamily="34" charset="-122"/>
                <a:ea typeface="微软雅黑" pitchFamily="34" charset="-122"/>
              </a:rPr>
              <a:t>运行时单据保存时，自动生成单据编码，编码经过唯一性校验后，展示在单据编号字段上；</a:t>
            </a: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5609" name="TextBox 18"/>
          <p:cNvSpPr txBox="1">
            <a:spLocks noChangeArrowheads="1"/>
          </p:cNvSpPr>
          <p:nvPr/>
        </p:nvSpPr>
        <p:spPr bwMode="auto">
          <a:xfrm>
            <a:off x="107950" y="1285875"/>
            <a:ext cx="1800225"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a:buFont typeface="Wingdings" pitchFamily="2" charset="2"/>
              <a:buNone/>
            </a:pPr>
            <a:r>
              <a:rPr lang="zh-CN" altLang="en-US" sz="1400">
                <a:latin typeface="微软雅黑" pitchFamily="34" charset="-122"/>
                <a:ea typeface="微软雅黑" pitchFamily="34" charset="-122"/>
              </a:rPr>
              <a:t>编码依据：按照编码依据的取值作为条件，来分组记录本次生成的流水号；</a:t>
            </a:r>
            <a:endParaRPr lang="en-US" altLang="zh-CN" sz="1400">
              <a:latin typeface="微软雅黑" pitchFamily="34" charset="-122"/>
              <a:ea typeface="微软雅黑" pitchFamily="34" charset="-122"/>
            </a:endParaRPr>
          </a:p>
          <a:p>
            <a:pPr marL="0" lvl="3">
              <a:buFont typeface="Wingdings" pitchFamily="2" charset="2"/>
              <a:buNone/>
            </a:pPr>
            <a:r>
              <a:rPr lang="zh-CN" altLang="en-US" sz="1400">
                <a:latin typeface="微软雅黑" pitchFamily="34" charset="-122"/>
                <a:ea typeface="微软雅黑" pitchFamily="34" charset="-122"/>
              </a:rPr>
              <a:t>编码元素：编码的组成元素，支持</a:t>
            </a:r>
            <a:r>
              <a:rPr lang="en-US" altLang="zh-CN" sz="1400">
                <a:latin typeface="微软雅黑" pitchFamily="34" charset="-122"/>
                <a:ea typeface="微软雅黑" pitchFamily="34" charset="-122"/>
              </a:rPr>
              <a:t>BOS</a:t>
            </a:r>
            <a:r>
              <a:rPr lang="zh-CN" altLang="en-US" sz="1400">
                <a:latin typeface="微软雅黑" pitchFamily="34" charset="-122"/>
                <a:ea typeface="微软雅黑" pitchFamily="34" charset="-122"/>
              </a:rPr>
              <a:t>自定义字段；</a:t>
            </a:r>
            <a:endParaRPr lang="en-US" altLang="zh-CN" sz="1400">
              <a:latin typeface="微软雅黑" pitchFamily="34" charset="-122"/>
              <a:ea typeface="微软雅黑" pitchFamily="34" charset="-122"/>
            </a:endParaRPr>
          </a:p>
          <a:p>
            <a:pPr marL="0" lvl="3">
              <a:buFont typeface="Wingdings" pitchFamily="2" charset="2"/>
              <a:buNone/>
            </a:pPr>
            <a:r>
              <a:rPr lang="zh-CN" altLang="en-US" sz="1400">
                <a:latin typeface="微软雅黑" pitchFamily="34" charset="-122"/>
                <a:ea typeface="微软雅黑" pitchFamily="34" charset="-122"/>
              </a:rPr>
              <a:t>支持补号；</a:t>
            </a:r>
            <a:endParaRPr lang="en-US" altLang="zh-CN" sz="1400">
              <a:latin typeface="微软雅黑" pitchFamily="34" charset="-122"/>
              <a:ea typeface="微软雅黑" pitchFamily="34" charset="-122"/>
            </a:endParaRPr>
          </a:p>
          <a:p>
            <a:pPr marL="0" lvl="3">
              <a:buFont typeface="Wingdings" pitchFamily="2" charset="2"/>
              <a:buNone/>
            </a:pPr>
            <a:r>
              <a:rPr lang="zh-CN" altLang="en-US" sz="1400">
                <a:latin typeface="微软雅黑" pitchFamily="34" charset="-122"/>
                <a:ea typeface="微软雅黑" pitchFamily="34" charset="-122"/>
              </a:rPr>
              <a:t>支持设定多套规则，及一套默认规则；</a:t>
            </a:r>
            <a:endParaRPr lang="en-US" altLang="zh-CN" sz="1400">
              <a:latin typeface="微软雅黑" pitchFamily="34" charset="-122"/>
              <a:ea typeface="微软雅黑" pitchFamily="34" charset="-122"/>
            </a:endParaRPr>
          </a:p>
          <a:p>
            <a:pPr>
              <a:buFont typeface="Wingdings" pitchFamily="2" charset="2"/>
              <a:buNone/>
            </a:pPr>
            <a:r>
              <a:rPr lang="zh-CN" altLang="en-US" sz="1400">
                <a:latin typeface="微软雅黑" pitchFamily="34" charset="-122"/>
                <a:ea typeface="微软雅黑" pitchFamily="34" charset="-122"/>
              </a:rPr>
              <a:t>支持数据中心级编码唯一性校验（组织为编码依据时，仅做组织内唯一性校验）；</a:t>
            </a:r>
            <a:endParaRPr lang="en-US" altLang="zh-CN" sz="1400">
              <a:latin typeface="微软雅黑" pitchFamily="34" charset="-122"/>
              <a:ea typeface="微软雅黑" pitchFamily="34" charset="-122"/>
            </a:endParaRPr>
          </a:p>
        </p:txBody>
      </p:sp>
      <p:pic>
        <p:nvPicPr>
          <p:cNvPr id="26644" name="Picture 20"/>
          <p:cNvPicPr>
            <a:picLocks noChangeAspect="1" noChangeArrowheads="1"/>
          </p:cNvPicPr>
          <p:nvPr/>
        </p:nvPicPr>
        <p:blipFill>
          <a:blip r:embed="rId3"/>
          <a:srcRect/>
          <a:stretch>
            <a:fillRect/>
          </a:stretch>
        </p:blipFill>
        <p:spPr bwMode="auto">
          <a:xfrm>
            <a:off x="1979613" y="801688"/>
            <a:ext cx="7056437" cy="54260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19"/>
          <p:cNvGrpSpPr>
            <a:grpSpLocks/>
          </p:cNvGrpSpPr>
          <p:nvPr/>
        </p:nvGrpSpPr>
        <p:grpSpPr bwMode="auto">
          <a:xfrm>
            <a:off x="142875" y="765175"/>
            <a:ext cx="1765300" cy="5522913"/>
            <a:chOff x="142875" y="857250"/>
            <a:chExt cx="2357438" cy="5686425"/>
          </a:xfrm>
        </p:grpSpPr>
        <p:pic>
          <p:nvPicPr>
            <p:cNvPr id="21" name="Picture 38" descr="C:\Documents and Settings\guoqiang_cheng\桌面\03.jpg"/>
            <p:cNvPicPr>
              <a:picLocks noChangeAspect="1" noChangeArrowheads="1"/>
            </p:cNvPicPr>
            <p:nvPr/>
          </p:nvPicPr>
          <p:blipFill>
            <a:blip r:embed="rId3"/>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26634" name="组合 13"/>
            <p:cNvGrpSpPr>
              <a:grpSpLocks/>
            </p:cNvGrpSpPr>
            <p:nvPr/>
          </p:nvGrpSpPr>
          <p:grpSpPr bwMode="auto">
            <a:xfrm>
              <a:off x="142875" y="857250"/>
              <a:ext cx="2357438" cy="428625"/>
              <a:chOff x="3500430" y="928670"/>
              <a:chExt cx="2357454" cy="428628"/>
            </a:xfrm>
          </p:grpSpPr>
          <p:sp>
            <p:nvSpPr>
              <p:cNvPr id="30" name="矩形 29"/>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1" name="等腰三角形 30"/>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6635" name="组合 14"/>
            <p:cNvGrpSpPr>
              <a:grpSpLocks/>
            </p:cNvGrpSpPr>
            <p:nvPr/>
          </p:nvGrpSpPr>
          <p:grpSpPr bwMode="auto">
            <a:xfrm>
              <a:off x="142875" y="3786188"/>
              <a:ext cx="2357438" cy="428625"/>
              <a:chOff x="3500430" y="928670"/>
              <a:chExt cx="2357454" cy="428628"/>
            </a:xfrm>
          </p:grpSpPr>
          <p:sp>
            <p:nvSpPr>
              <p:cNvPr id="28" name="矩形 27"/>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9" name="等腰三角形 28"/>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6636"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6637"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26627"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通用功能</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单据状态</a:t>
            </a:r>
          </a:p>
        </p:txBody>
      </p:sp>
      <p:sp>
        <p:nvSpPr>
          <p:cNvPr id="26628" name="TextBox 17"/>
          <p:cNvSpPr txBox="1">
            <a:spLocks noChangeArrowheads="1"/>
          </p:cNvSpPr>
          <p:nvPr/>
        </p:nvSpPr>
        <p:spPr bwMode="auto">
          <a:xfrm>
            <a:off x="107950" y="1285875"/>
            <a:ext cx="18923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2" eaLnBrk="1" hangingPunct="1">
              <a:buFont typeface="Wingdings" pitchFamily="2" charset="2"/>
              <a:buNone/>
            </a:pPr>
            <a:r>
              <a:rPr lang="zh-CN" altLang="en-US" sz="1400">
                <a:latin typeface="微软雅黑" pitchFamily="34" charset="-122"/>
                <a:ea typeface="微软雅黑" pitchFamily="34" charset="-122"/>
              </a:rPr>
              <a:t>单据状态信息界面，支持编辑单据状态值及名称，支持设置不同状态下的界面锁定控制、字段锁定控制、按钮锁定控制；</a:t>
            </a:r>
            <a:endParaRPr lang="en-US" altLang="zh-CN" sz="1400">
              <a:latin typeface="微软雅黑" pitchFamily="34" charset="-122"/>
              <a:ea typeface="微软雅黑" pitchFamily="34" charset="-122"/>
            </a:endParaRPr>
          </a:p>
          <a:p>
            <a:pPr marL="0" lvl="2" eaLnBrk="1" hangingPunct="1">
              <a:buFont typeface="Wingdings" pitchFamily="2" charset="2"/>
              <a:buNone/>
            </a:pPr>
            <a:r>
              <a:rPr lang="zh-CN" altLang="en-US" sz="1400">
                <a:latin typeface="微软雅黑" pitchFamily="34" charset="-122"/>
                <a:ea typeface="微软雅黑" pitchFamily="34" charset="-122"/>
              </a:rPr>
              <a:t>通过操作设置关联的状态值，单据状态字段可返回相应的状态名称；</a:t>
            </a:r>
            <a:endParaRPr lang="en-US" altLang="zh-CN" sz="1400">
              <a:latin typeface="微软雅黑" pitchFamily="34" charset="-122"/>
              <a:ea typeface="微软雅黑" pitchFamily="34" charset="-122"/>
            </a:endParaRPr>
          </a:p>
          <a:p>
            <a:pPr marL="0" lvl="2" eaLnBrk="1" hangingPunct="1">
              <a:buFont typeface="Wingdings" pitchFamily="2" charset="2"/>
              <a:buNone/>
            </a:pPr>
            <a:endParaRPr lang="zh-CN" altLang="en-US" sz="16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6629" name="TextBox 18"/>
          <p:cNvSpPr txBox="1">
            <a:spLocks noChangeArrowheads="1"/>
          </p:cNvSpPr>
          <p:nvPr/>
        </p:nvSpPr>
        <p:spPr bwMode="auto">
          <a:xfrm>
            <a:off x="107950" y="4149725"/>
            <a:ext cx="1784350"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a:buFont typeface="Wingdings" pitchFamily="2" charset="2"/>
              <a:buNone/>
            </a:pPr>
            <a:r>
              <a:rPr lang="zh-CN" altLang="en-US" sz="1400">
                <a:latin typeface="微软雅黑" pitchFamily="34" charset="-122"/>
                <a:ea typeface="微软雅黑" pitchFamily="34" charset="-122"/>
              </a:rPr>
              <a:t>单据状态字段支持添加至单据头及单据体，通过配置状态值控制单据及表体的字段、菜单的锁定性； </a:t>
            </a:r>
          </a:p>
          <a:p>
            <a:pPr>
              <a:buFont typeface="Wingdings" pitchFamily="2" charset="2"/>
              <a:buNone/>
            </a:pPr>
            <a:endParaRPr lang="en-US" altLang="zh-CN" sz="1400">
              <a:latin typeface="微软雅黑" pitchFamily="34" charset="-122"/>
              <a:ea typeface="微软雅黑" pitchFamily="34" charset="-122"/>
            </a:endParaRPr>
          </a:p>
        </p:txBody>
      </p:sp>
      <p:pic>
        <p:nvPicPr>
          <p:cNvPr id="27671" name="Picture 23"/>
          <p:cNvPicPr>
            <a:picLocks noChangeAspect="1" noChangeArrowheads="1"/>
          </p:cNvPicPr>
          <p:nvPr/>
        </p:nvPicPr>
        <p:blipFill>
          <a:blip r:embed="rId4"/>
          <a:srcRect/>
          <a:stretch>
            <a:fillRect/>
          </a:stretch>
        </p:blipFill>
        <p:spPr bwMode="auto">
          <a:xfrm>
            <a:off x="1974850" y="771525"/>
            <a:ext cx="7061200" cy="5427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26631" name="AutoShape 8"/>
          <p:cNvSpPr>
            <a:spLocks noChangeArrowheads="1"/>
          </p:cNvSpPr>
          <p:nvPr/>
        </p:nvSpPr>
        <p:spPr bwMode="auto">
          <a:xfrm>
            <a:off x="5292725" y="3200400"/>
            <a:ext cx="1714500" cy="571500"/>
          </a:xfrm>
          <a:prstGeom prst="wedgeRoundRectCallout">
            <a:avLst>
              <a:gd name="adj1" fmla="val -69500"/>
              <a:gd name="adj2" fmla="val -16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rPr>
              <a:t>提供五种状态值</a:t>
            </a:r>
            <a:endParaRPr lang="en-US" altLang="zh-CN" sz="1400" b="1">
              <a:solidFill>
                <a:srgbClr val="FF0000"/>
              </a:solidFill>
            </a:endParaRPr>
          </a:p>
        </p:txBody>
      </p:sp>
      <p:pic>
        <p:nvPicPr>
          <p:cNvPr id="27672" name="Picture 24"/>
          <p:cNvPicPr>
            <a:picLocks noChangeAspect="1" noChangeArrowheads="1"/>
          </p:cNvPicPr>
          <p:nvPr/>
        </p:nvPicPr>
        <p:blipFill>
          <a:blip r:embed="rId5"/>
          <a:srcRect/>
          <a:stretch>
            <a:fillRect/>
          </a:stretch>
        </p:blipFill>
        <p:spPr bwMode="auto">
          <a:xfrm>
            <a:off x="2976563" y="1473200"/>
            <a:ext cx="4632325" cy="42481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672"/>
                                        </p:tgtEl>
                                        <p:attrNameLst>
                                          <p:attrName>style.visibility</p:attrName>
                                        </p:attrNameLst>
                                      </p:cBhvr>
                                      <p:to>
                                        <p:strVal val="visible"/>
                                      </p:to>
                                    </p:set>
                                    <p:anim calcmode="lin" valueType="num">
                                      <p:cBhvr additive="base">
                                        <p:cTn id="7" dur="500" fill="hold"/>
                                        <p:tgtEl>
                                          <p:spTgt spid="27672"/>
                                        </p:tgtEl>
                                        <p:attrNameLst>
                                          <p:attrName>ppt_x</p:attrName>
                                        </p:attrNameLst>
                                      </p:cBhvr>
                                      <p:tavLst>
                                        <p:tav tm="0">
                                          <p:val>
                                            <p:strVal val="#ppt_x"/>
                                          </p:val>
                                        </p:tav>
                                        <p:tav tm="100000">
                                          <p:val>
                                            <p:strVal val="#ppt_x"/>
                                          </p:val>
                                        </p:tav>
                                      </p:tavLst>
                                    </p:anim>
                                    <p:anim calcmode="lin" valueType="num">
                                      <p:cBhvr additive="base">
                                        <p:cTn id="8" dur="500" fill="hold"/>
                                        <p:tgtEl>
                                          <p:spTgt spid="276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89" name="Picture 17"/>
          <p:cNvPicPr>
            <a:picLocks noChangeAspect="1" noChangeArrowheads="1"/>
          </p:cNvPicPr>
          <p:nvPr/>
        </p:nvPicPr>
        <p:blipFill>
          <a:blip r:embed="rId3"/>
          <a:srcRect/>
          <a:stretch>
            <a:fillRect/>
          </a:stretch>
        </p:blipFill>
        <p:spPr bwMode="auto">
          <a:xfrm>
            <a:off x="1979613" y="792163"/>
            <a:ext cx="7085012" cy="54451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grpSp>
        <p:nvGrpSpPr>
          <p:cNvPr id="27651" name="组合 20"/>
          <p:cNvGrpSpPr>
            <a:grpSpLocks/>
          </p:cNvGrpSpPr>
          <p:nvPr/>
        </p:nvGrpSpPr>
        <p:grpSpPr bwMode="auto">
          <a:xfrm>
            <a:off x="142875" y="765175"/>
            <a:ext cx="1765300" cy="5522913"/>
            <a:chOff x="142875" y="857250"/>
            <a:chExt cx="2357438" cy="5686425"/>
          </a:xfrm>
        </p:grpSpPr>
        <p:pic>
          <p:nvPicPr>
            <p:cNvPr id="22" name="Picture 38" descr="C:\Documents and Settings\guoqiang_cheng\桌面\03.jpg"/>
            <p:cNvPicPr>
              <a:picLocks noChangeAspect="1" noChangeArrowheads="1"/>
            </p:cNvPicPr>
            <p:nvPr/>
          </p:nvPicPr>
          <p:blipFill>
            <a:blip r:embed="rId4"/>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27657" name="组合 13"/>
            <p:cNvGrpSpPr>
              <a:grpSpLocks/>
            </p:cNvGrpSpPr>
            <p:nvPr/>
          </p:nvGrpSpPr>
          <p:grpSpPr bwMode="auto">
            <a:xfrm>
              <a:off x="142875" y="857250"/>
              <a:ext cx="2357438" cy="428625"/>
              <a:chOff x="3500430" y="928670"/>
              <a:chExt cx="2357454" cy="428628"/>
            </a:xfrm>
          </p:grpSpPr>
          <p:sp>
            <p:nvSpPr>
              <p:cNvPr id="29" name="矩形 28"/>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7658" name="组合 14"/>
            <p:cNvGrpSpPr>
              <a:grpSpLocks/>
            </p:cNvGrpSpPr>
            <p:nvPr/>
          </p:nvGrpSpPr>
          <p:grpSpPr bwMode="auto">
            <a:xfrm>
              <a:off x="142875" y="3786188"/>
              <a:ext cx="2357438" cy="428625"/>
              <a:chOff x="3500430" y="928670"/>
              <a:chExt cx="2357454" cy="428628"/>
            </a:xfrm>
          </p:grpSpPr>
          <p:sp>
            <p:nvSpPr>
              <p:cNvPr id="27" name="矩形 26"/>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7659"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7660"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27652"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通用功能</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菜单集合</a:t>
            </a:r>
          </a:p>
        </p:txBody>
      </p:sp>
      <p:sp>
        <p:nvSpPr>
          <p:cNvPr id="27653" name="TextBox 17"/>
          <p:cNvSpPr txBox="1">
            <a:spLocks noChangeArrowheads="1"/>
          </p:cNvSpPr>
          <p:nvPr/>
        </p:nvSpPr>
        <p:spPr bwMode="auto">
          <a:xfrm>
            <a:off x="179388" y="1268413"/>
            <a:ext cx="17145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chemeClr val="bg2"/>
              </a:buClr>
              <a:buFont typeface="Wingdings" pitchFamily="2" charset="2"/>
              <a:buNone/>
            </a:pPr>
            <a:r>
              <a:rPr lang="zh-CN" altLang="en-US" sz="1400">
                <a:latin typeface="微软雅黑" pitchFamily="34" charset="-122"/>
                <a:ea typeface="微软雅黑" pitchFamily="34" charset="-122"/>
              </a:rPr>
              <a:t>菜单编辑界面可定义单据界面工具栏按钮的名称、图标、位置等属性；</a:t>
            </a:r>
            <a:endParaRPr lang="en-US" altLang="zh-CN" sz="1400">
              <a:latin typeface="微软雅黑" pitchFamily="34" charset="-122"/>
              <a:ea typeface="微软雅黑" pitchFamily="34" charset="-122"/>
            </a:endParaRPr>
          </a:p>
          <a:p>
            <a:pPr eaLnBrk="1" hangingPunct="1">
              <a:buClr>
                <a:schemeClr val="bg2"/>
              </a:buClr>
              <a:buFont typeface="Wingdings" pitchFamily="2" charset="2"/>
              <a:buNone/>
            </a:pPr>
            <a:r>
              <a:rPr lang="zh-CN" altLang="en-US" sz="1400">
                <a:latin typeface="微软雅黑" pitchFamily="34" charset="-122"/>
                <a:ea typeface="微软雅黑" pitchFamily="34" charset="-122"/>
              </a:rPr>
              <a:t>编辑点击事件服务和操作，实现按钮的功能；</a:t>
            </a:r>
            <a:endParaRPr lang="en-US" altLang="zh-CN" sz="14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7654" name="TextBox 18"/>
          <p:cNvSpPr txBox="1">
            <a:spLocks noChangeArrowheads="1"/>
          </p:cNvSpPr>
          <p:nvPr/>
        </p:nvSpPr>
        <p:spPr bwMode="auto">
          <a:xfrm>
            <a:off x="107950" y="4221163"/>
            <a:ext cx="18002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2" eaLnBrk="1" hangingPunct="1">
              <a:buFont typeface="Wingdings" pitchFamily="2" charset="2"/>
              <a:buNone/>
            </a:pPr>
            <a:r>
              <a:rPr lang="zh-CN" altLang="en-US" sz="1400">
                <a:latin typeface="微软雅黑" pitchFamily="34" charset="-122"/>
                <a:ea typeface="微软雅黑" pitchFamily="34" charset="-122"/>
              </a:rPr>
              <a:t>支持自定义设置单据、单据列表、单据体、子单据体工具栏菜单；</a:t>
            </a:r>
          </a:p>
        </p:txBody>
      </p:sp>
      <p:sp>
        <p:nvSpPr>
          <p:cNvPr id="27655" name="AutoShape 8"/>
          <p:cNvSpPr>
            <a:spLocks noChangeArrowheads="1"/>
          </p:cNvSpPr>
          <p:nvPr/>
        </p:nvSpPr>
        <p:spPr bwMode="auto">
          <a:xfrm>
            <a:off x="4643438" y="4365625"/>
            <a:ext cx="1800225" cy="569913"/>
          </a:xfrm>
          <a:prstGeom prst="wedgeRoundRectCallout">
            <a:avLst>
              <a:gd name="adj1" fmla="val 38417"/>
              <a:gd name="adj2" fmla="val -226139"/>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通过菜单编辑界面配置工具栏按钮；</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38" descr="C:\Documents and Settings\guoqiang_cheng\桌面\03.jpg"/>
          <p:cNvPicPr>
            <a:picLocks noChangeAspect="1" noChangeArrowheads="1"/>
          </p:cNvPicPr>
          <p:nvPr/>
        </p:nvPicPr>
        <p:blipFill>
          <a:blip r:embed="rId3"/>
          <a:srcRect/>
          <a:stretch>
            <a:fillRect/>
          </a:stretch>
        </p:blipFill>
        <p:spPr bwMode="auto">
          <a:xfrm>
            <a:off x="142875" y="765175"/>
            <a:ext cx="1765300" cy="5522913"/>
          </a:xfrm>
          <a:prstGeom prst="rect">
            <a:avLst/>
          </a:prstGeom>
          <a:noFill/>
          <a:effectLst>
            <a:outerShdw blurRad="50800" dist="38100" dir="5400000" algn="t" rotWithShape="0">
              <a:prstClr val="black">
                <a:alpha val="40000"/>
              </a:prstClr>
            </a:outerShdw>
          </a:effectLst>
        </p:spPr>
      </p:pic>
      <p:grpSp>
        <p:nvGrpSpPr>
          <p:cNvPr id="28675" name="组合 13"/>
          <p:cNvGrpSpPr>
            <a:grpSpLocks/>
          </p:cNvGrpSpPr>
          <p:nvPr/>
        </p:nvGrpSpPr>
        <p:grpSpPr bwMode="auto">
          <a:xfrm>
            <a:off x="142875" y="765175"/>
            <a:ext cx="1765300" cy="415925"/>
            <a:chOff x="3500430" y="928670"/>
            <a:chExt cx="2357454" cy="428628"/>
          </a:xfrm>
        </p:grpSpPr>
        <p:sp>
          <p:nvSpPr>
            <p:cNvPr id="30" name="矩形 29"/>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1" name="等腰三角形 30"/>
            <p:cNvSpPr/>
            <p:nvPr/>
          </p:nvSpPr>
          <p:spPr>
            <a:xfrm flipV="1">
              <a:off x="5643763" y="1071001"/>
              <a:ext cx="142040" cy="14396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8676" name="组合 14"/>
          <p:cNvGrpSpPr>
            <a:grpSpLocks/>
          </p:cNvGrpSpPr>
          <p:nvPr/>
        </p:nvGrpSpPr>
        <p:grpSpPr bwMode="auto">
          <a:xfrm>
            <a:off x="142875" y="3297238"/>
            <a:ext cx="1765300" cy="415925"/>
            <a:chOff x="3500430" y="928670"/>
            <a:chExt cx="2357454" cy="428628"/>
          </a:xfrm>
        </p:grpSpPr>
        <p:sp>
          <p:nvSpPr>
            <p:cNvPr id="28" name="矩形 27"/>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9" name="等腰三角形 28"/>
            <p:cNvSpPr/>
            <p:nvPr/>
          </p:nvSpPr>
          <p:spPr>
            <a:xfrm flipV="1">
              <a:off x="5643763" y="1071000"/>
              <a:ext cx="142040" cy="14396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8677" name="TextBox 23"/>
          <p:cNvSpPr txBox="1">
            <a:spLocks noChangeArrowheads="1"/>
          </p:cNvSpPr>
          <p:nvPr/>
        </p:nvSpPr>
        <p:spPr bwMode="auto">
          <a:xfrm>
            <a:off x="357188" y="790575"/>
            <a:ext cx="1176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8678" name="TextBox 24"/>
          <p:cNvSpPr txBox="1">
            <a:spLocks noChangeArrowheads="1"/>
          </p:cNvSpPr>
          <p:nvPr/>
        </p:nvSpPr>
        <p:spPr bwMode="auto">
          <a:xfrm>
            <a:off x="357188" y="3284538"/>
            <a:ext cx="1176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sp>
        <p:nvSpPr>
          <p:cNvPr id="28679"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通用功能</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事件与服务</a:t>
            </a:r>
          </a:p>
        </p:txBody>
      </p:sp>
      <p:sp>
        <p:nvSpPr>
          <p:cNvPr id="28680" name="TextBox 17"/>
          <p:cNvSpPr txBox="1">
            <a:spLocks noChangeArrowheads="1"/>
          </p:cNvSpPr>
          <p:nvPr/>
        </p:nvSpPr>
        <p:spPr bwMode="auto">
          <a:xfrm>
            <a:off x="179388" y="1341438"/>
            <a:ext cx="1714500"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2" eaLnBrk="1" hangingPunct="1">
              <a:spcBef>
                <a:spcPts val="800"/>
              </a:spcBef>
              <a:buSzPct val="100000"/>
              <a:buFont typeface="Wingdings" pitchFamily="2" charset="2"/>
              <a:buNone/>
            </a:pPr>
            <a:r>
              <a:rPr lang="zh-CN" altLang="en-US" sz="1400">
                <a:latin typeface="微软雅黑" pitchFamily="34" charset="-122"/>
                <a:ea typeface="微软雅黑" pitchFamily="34" charset="-122"/>
              </a:rPr>
              <a:t>值更新事件</a:t>
            </a:r>
          </a:p>
          <a:p>
            <a:pPr marL="0" lvl="2" eaLnBrk="1" hangingPunct="1">
              <a:spcBef>
                <a:spcPts val="800"/>
              </a:spcBef>
              <a:buSzPct val="100000"/>
              <a:buFont typeface="Wingdings" pitchFamily="2" charset="2"/>
              <a:buNone/>
            </a:pPr>
            <a:r>
              <a:rPr lang="zh-CN" altLang="en-US" sz="1400">
                <a:latin typeface="微软雅黑" pitchFamily="34" charset="-122"/>
                <a:ea typeface="微软雅黑" pitchFamily="34" charset="-122"/>
              </a:rPr>
              <a:t>列表双击事件</a:t>
            </a:r>
          </a:p>
          <a:p>
            <a:pPr marL="0" lvl="2" eaLnBrk="1" hangingPunct="1">
              <a:spcBef>
                <a:spcPts val="800"/>
              </a:spcBef>
              <a:buSzPct val="100000"/>
              <a:buFont typeface="Wingdings" pitchFamily="2" charset="2"/>
              <a:buNone/>
            </a:pPr>
            <a:r>
              <a:rPr lang="zh-CN" altLang="en-US" sz="1400">
                <a:latin typeface="微软雅黑" pitchFamily="34" charset="-122"/>
                <a:ea typeface="微软雅黑" pitchFamily="34" charset="-122"/>
              </a:rPr>
              <a:t>实体服务规则</a:t>
            </a:r>
          </a:p>
          <a:p>
            <a:pPr marL="0" lvl="2" eaLnBrk="1" hangingPunct="1">
              <a:buFont typeface="Wingdings" pitchFamily="2" charset="2"/>
              <a:buNone/>
            </a:pPr>
            <a:endParaRPr lang="zh-CN" altLang="en-US" sz="14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8681" name="TextBox 18"/>
          <p:cNvSpPr txBox="1">
            <a:spLocks noChangeArrowheads="1"/>
          </p:cNvSpPr>
          <p:nvPr/>
        </p:nvSpPr>
        <p:spPr bwMode="auto">
          <a:xfrm>
            <a:off x="107950" y="3860800"/>
            <a:ext cx="1820863"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buFont typeface="Wingdings" pitchFamily="2" charset="2"/>
              <a:buNone/>
            </a:pPr>
            <a:r>
              <a:rPr lang="zh-CN" altLang="en-US" sz="1400">
                <a:latin typeface="微软雅黑" pitchFamily="34" charset="-122"/>
                <a:ea typeface="微软雅黑" pitchFamily="34" charset="-122"/>
              </a:rPr>
              <a:t>只需通过事件调用服务来定义单据项目及相关属性，即能完成相关功能的定义；</a:t>
            </a:r>
          </a:p>
          <a:p>
            <a:pPr>
              <a:buFont typeface="Wingdings" pitchFamily="2" charset="2"/>
              <a:buNone/>
            </a:pPr>
            <a:r>
              <a:rPr lang="zh-CN" altLang="en-US" sz="1400">
                <a:latin typeface="微软雅黑" pitchFamily="34" charset="-122"/>
                <a:ea typeface="微软雅黑" pitchFamily="34" charset="-122"/>
              </a:rPr>
              <a:t>将大量的编程工作简化成简单的公式定义，提升易用性，降低开发成本及难度；</a:t>
            </a:r>
          </a:p>
        </p:txBody>
      </p:sp>
      <p:grpSp>
        <p:nvGrpSpPr>
          <p:cNvPr id="28682" name="组合 1"/>
          <p:cNvGrpSpPr>
            <a:grpSpLocks/>
          </p:cNvGrpSpPr>
          <p:nvPr/>
        </p:nvGrpSpPr>
        <p:grpSpPr bwMode="auto">
          <a:xfrm>
            <a:off x="2051050" y="766763"/>
            <a:ext cx="7026275" cy="5400675"/>
            <a:chOff x="2109936" y="766936"/>
            <a:chExt cx="7024832" cy="5400129"/>
          </a:xfrm>
        </p:grpSpPr>
        <p:pic>
          <p:nvPicPr>
            <p:cNvPr id="29719" name="Picture 23"/>
            <p:cNvPicPr>
              <a:picLocks noChangeAspect="1" noChangeArrowheads="1"/>
            </p:cNvPicPr>
            <p:nvPr/>
          </p:nvPicPr>
          <p:blipFill>
            <a:blip r:embed="rId4"/>
            <a:srcRect/>
            <a:stretch>
              <a:fillRect/>
            </a:stretch>
          </p:blipFill>
          <p:spPr bwMode="auto">
            <a:xfrm>
              <a:off x="2109936" y="766936"/>
              <a:ext cx="7024832" cy="54001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28690" name="AutoShape 8"/>
            <p:cNvSpPr>
              <a:spLocks noChangeArrowheads="1"/>
            </p:cNvSpPr>
            <p:nvPr/>
          </p:nvSpPr>
          <p:spPr bwMode="auto">
            <a:xfrm>
              <a:off x="5796136" y="4023494"/>
              <a:ext cx="1786057" cy="785812"/>
            </a:xfrm>
            <a:prstGeom prst="wedgeRoundRectCallout">
              <a:avLst>
                <a:gd name="adj1" fmla="val 96278"/>
                <a:gd name="adj2" fmla="val 59273"/>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通过字段“值更新事件”属性，定义值更新事件；</a:t>
              </a:r>
            </a:p>
          </p:txBody>
        </p:sp>
      </p:grpSp>
      <p:grpSp>
        <p:nvGrpSpPr>
          <p:cNvPr id="3" name="组合 2"/>
          <p:cNvGrpSpPr>
            <a:grpSpLocks/>
          </p:cNvGrpSpPr>
          <p:nvPr/>
        </p:nvGrpSpPr>
        <p:grpSpPr bwMode="auto">
          <a:xfrm>
            <a:off x="2051050" y="760413"/>
            <a:ext cx="7032625" cy="5407025"/>
            <a:chOff x="2051720" y="760957"/>
            <a:chExt cx="7032610" cy="5406107"/>
          </a:xfrm>
        </p:grpSpPr>
        <p:pic>
          <p:nvPicPr>
            <p:cNvPr id="29720" name="Picture 24"/>
            <p:cNvPicPr>
              <a:picLocks noChangeAspect="1" noChangeArrowheads="1"/>
            </p:cNvPicPr>
            <p:nvPr/>
          </p:nvPicPr>
          <p:blipFill>
            <a:blip r:embed="rId5"/>
            <a:srcRect/>
            <a:stretch>
              <a:fillRect/>
            </a:stretch>
          </p:blipFill>
          <p:spPr bwMode="auto">
            <a:xfrm>
              <a:off x="2051720" y="760957"/>
              <a:ext cx="7032610" cy="54061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28688" name="AutoShape 8"/>
            <p:cNvSpPr>
              <a:spLocks noChangeArrowheads="1"/>
            </p:cNvSpPr>
            <p:nvPr/>
          </p:nvSpPr>
          <p:spPr bwMode="auto">
            <a:xfrm>
              <a:off x="5521920" y="5307483"/>
              <a:ext cx="1786004" cy="785813"/>
            </a:xfrm>
            <a:prstGeom prst="wedgeRoundRectCallout">
              <a:avLst>
                <a:gd name="adj1" fmla="val 119745"/>
                <a:gd name="adj2" fmla="val -14314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通过单据“列表双击事件”属性，定义列表双击事件；</a:t>
              </a:r>
            </a:p>
          </p:txBody>
        </p:sp>
      </p:grpSp>
      <p:grpSp>
        <p:nvGrpSpPr>
          <p:cNvPr id="4" name="组合 3"/>
          <p:cNvGrpSpPr>
            <a:grpSpLocks/>
          </p:cNvGrpSpPr>
          <p:nvPr/>
        </p:nvGrpSpPr>
        <p:grpSpPr bwMode="auto">
          <a:xfrm>
            <a:off x="2051050" y="760413"/>
            <a:ext cx="7032625" cy="5407025"/>
            <a:chOff x="2051719" y="760956"/>
            <a:chExt cx="7032609" cy="5406107"/>
          </a:xfrm>
        </p:grpSpPr>
        <p:pic>
          <p:nvPicPr>
            <p:cNvPr id="29722" name="Picture 26"/>
            <p:cNvPicPr>
              <a:picLocks noChangeAspect="1" noChangeArrowheads="1"/>
            </p:cNvPicPr>
            <p:nvPr/>
          </p:nvPicPr>
          <p:blipFill>
            <a:blip r:embed="rId6"/>
            <a:srcRect/>
            <a:stretch>
              <a:fillRect/>
            </a:stretch>
          </p:blipFill>
          <p:spPr bwMode="auto">
            <a:xfrm>
              <a:off x="2051719" y="760956"/>
              <a:ext cx="7032609" cy="54061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28686" name="AutoShape 8"/>
            <p:cNvSpPr>
              <a:spLocks noChangeArrowheads="1"/>
            </p:cNvSpPr>
            <p:nvPr/>
          </p:nvSpPr>
          <p:spPr bwMode="auto">
            <a:xfrm>
              <a:off x="4628918" y="3219375"/>
              <a:ext cx="1786004" cy="785813"/>
            </a:xfrm>
            <a:prstGeom prst="wedgeRoundRectCallout">
              <a:avLst>
                <a:gd name="adj1" fmla="val 137343"/>
                <a:gd name="adj2" fmla="val 15988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通过单据体“实体服务规则”属性，定义实体服务规则；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6" name="Picture 16"/>
          <p:cNvPicPr>
            <a:picLocks noChangeAspect="1" noChangeArrowheads="1"/>
          </p:cNvPicPr>
          <p:nvPr/>
        </p:nvPicPr>
        <p:blipFill>
          <a:blip r:embed="rId3"/>
          <a:srcRect/>
          <a:stretch>
            <a:fillRect/>
          </a:stretch>
        </p:blipFill>
        <p:spPr bwMode="auto">
          <a:xfrm>
            <a:off x="1979613" y="765175"/>
            <a:ext cx="7118350" cy="5472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22" name="Picture 38" descr="C:\Documents and Settings\guoqiang_cheng\桌面\03.jpg"/>
          <p:cNvPicPr>
            <a:picLocks noChangeAspect="1" noChangeArrowheads="1"/>
          </p:cNvPicPr>
          <p:nvPr/>
        </p:nvPicPr>
        <p:blipFill>
          <a:blip r:embed="rId4"/>
          <a:srcRect/>
          <a:stretch>
            <a:fillRect/>
          </a:stretch>
        </p:blipFill>
        <p:spPr bwMode="auto">
          <a:xfrm>
            <a:off x="142875" y="765175"/>
            <a:ext cx="1765300" cy="5522913"/>
          </a:xfrm>
          <a:prstGeom prst="rect">
            <a:avLst/>
          </a:prstGeom>
          <a:noFill/>
          <a:effectLst>
            <a:outerShdw blurRad="50800" dist="38100" dir="5400000" algn="t" rotWithShape="0">
              <a:prstClr val="black">
                <a:alpha val="40000"/>
              </a:prstClr>
            </a:outerShdw>
          </a:effectLst>
        </p:spPr>
      </p:pic>
      <p:grpSp>
        <p:nvGrpSpPr>
          <p:cNvPr id="29700" name="组合 13"/>
          <p:cNvGrpSpPr>
            <a:grpSpLocks/>
          </p:cNvGrpSpPr>
          <p:nvPr/>
        </p:nvGrpSpPr>
        <p:grpSpPr bwMode="auto">
          <a:xfrm>
            <a:off x="142875" y="765175"/>
            <a:ext cx="1765300" cy="415925"/>
            <a:chOff x="3500430" y="928670"/>
            <a:chExt cx="2357454" cy="428628"/>
          </a:xfrm>
        </p:grpSpPr>
        <p:sp>
          <p:nvSpPr>
            <p:cNvPr id="29" name="矩形 28"/>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1001"/>
              <a:ext cx="142040" cy="14396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29701" name="组合 14"/>
          <p:cNvGrpSpPr>
            <a:grpSpLocks/>
          </p:cNvGrpSpPr>
          <p:nvPr/>
        </p:nvGrpSpPr>
        <p:grpSpPr bwMode="auto">
          <a:xfrm>
            <a:off x="142875" y="3152775"/>
            <a:ext cx="1765300" cy="417513"/>
            <a:chOff x="3500430" y="928670"/>
            <a:chExt cx="2357454" cy="428628"/>
          </a:xfrm>
        </p:grpSpPr>
        <p:sp>
          <p:nvSpPr>
            <p:cNvPr id="27" name="矩形 26"/>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2089"/>
              <a:ext cx="142040" cy="141790"/>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29702" name="TextBox 24"/>
          <p:cNvSpPr txBox="1">
            <a:spLocks noChangeArrowheads="1"/>
          </p:cNvSpPr>
          <p:nvPr/>
        </p:nvSpPr>
        <p:spPr bwMode="auto">
          <a:xfrm>
            <a:off x="357188" y="790575"/>
            <a:ext cx="1176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29703" name="TextBox 25"/>
          <p:cNvSpPr txBox="1">
            <a:spLocks noChangeArrowheads="1"/>
          </p:cNvSpPr>
          <p:nvPr/>
        </p:nvSpPr>
        <p:spPr bwMode="auto">
          <a:xfrm>
            <a:off x="357188" y="3141663"/>
            <a:ext cx="1176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sp>
        <p:nvSpPr>
          <p:cNvPr id="29704"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通用功能</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网络控制</a:t>
            </a:r>
          </a:p>
        </p:txBody>
      </p:sp>
      <p:sp>
        <p:nvSpPr>
          <p:cNvPr id="29705" name="TextBox 17"/>
          <p:cNvSpPr txBox="1">
            <a:spLocks noChangeArrowheads="1"/>
          </p:cNvSpPr>
          <p:nvPr/>
        </p:nvSpPr>
        <p:spPr bwMode="auto">
          <a:xfrm>
            <a:off x="107950" y="1285875"/>
            <a:ext cx="1963738"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spcBef>
                <a:spcPts val="800"/>
              </a:spcBef>
              <a:buClr>
                <a:schemeClr val="bg2"/>
              </a:buClr>
              <a:buSzPct val="100000"/>
              <a:buFont typeface="Wingdings" pitchFamily="2" charset="2"/>
              <a:buNone/>
            </a:pPr>
            <a:r>
              <a:rPr lang="zh-CN" altLang="en-US" sz="1400">
                <a:latin typeface="微软雅黑" pitchFamily="34" charset="-122"/>
                <a:ea typeface="微软雅黑" pitchFamily="34" charset="-122"/>
              </a:rPr>
              <a:t>系统独占</a:t>
            </a:r>
            <a:endParaRPr lang="en-US" altLang="zh-CN" sz="140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r>
              <a:rPr lang="zh-CN" altLang="en-US" sz="1400">
                <a:latin typeface="微软雅黑" pitchFamily="34" charset="-122"/>
                <a:ea typeface="微软雅黑" pitchFamily="34" charset="-122"/>
              </a:rPr>
              <a:t>子系统独占</a:t>
            </a:r>
            <a:endParaRPr lang="en-US" altLang="zh-CN" sz="140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r>
              <a:rPr lang="zh-CN" altLang="en-US" sz="1400">
                <a:latin typeface="微软雅黑" pitchFamily="34" charset="-122"/>
                <a:ea typeface="微软雅黑" pitchFamily="34" charset="-122"/>
              </a:rPr>
              <a:t>子系统互斥</a:t>
            </a:r>
            <a:endParaRPr lang="en-US" altLang="zh-CN" sz="140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r>
              <a:rPr lang="zh-CN" altLang="en-US" sz="1400">
                <a:latin typeface="微软雅黑" pitchFamily="34" charset="-122"/>
                <a:ea typeface="微软雅黑" pitchFamily="34" charset="-122"/>
              </a:rPr>
              <a:t>子功能明细互斥</a:t>
            </a:r>
            <a:endParaRPr lang="en-US" altLang="zh-CN" sz="140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r>
              <a:rPr lang="zh-CN" altLang="en-US" sz="1400">
                <a:latin typeface="微软雅黑" pitchFamily="34" charset="-122"/>
                <a:ea typeface="微软雅黑" pitchFamily="34" charset="-122"/>
              </a:rPr>
              <a:t>业务操作互斥</a:t>
            </a:r>
          </a:p>
          <a:p>
            <a:pPr eaLnBrk="1" hangingPunct="1">
              <a:spcBef>
                <a:spcPts val="800"/>
              </a:spcBef>
              <a:buClr>
                <a:schemeClr val="bg2"/>
              </a:buClr>
              <a:buSzPct val="100000"/>
              <a:buFont typeface="Wingdings" pitchFamily="2" charset="2"/>
              <a:buNone/>
            </a:pPr>
            <a:endParaRPr lang="en-US" altLang="zh-CN" sz="1400">
              <a:solidFill>
                <a:srgbClr val="1906A6"/>
              </a:solidFill>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endParaRPr lang="en-US" altLang="zh-CN" sz="1400">
              <a:solidFill>
                <a:srgbClr val="1906A6"/>
              </a:solidFill>
              <a:latin typeface="微软雅黑" pitchFamily="34" charset="-122"/>
              <a:ea typeface="微软雅黑" pitchFamily="34" charset="-122"/>
            </a:endParaRPr>
          </a:p>
          <a:p>
            <a:pPr marL="0" lvl="2" eaLnBrk="1" hangingPunct="1">
              <a:buFont typeface="Wingdings" pitchFamily="2" charset="2"/>
              <a:buNone/>
            </a:pPr>
            <a:endParaRPr lang="zh-CN" altLang="en-US" sz="14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29706" name="TextBox 19"/>
          <p:cNvSpPr txBox="1">
            <a:spLocks noChangeArrowheads="1"/>
          </p:cNvSpPr>
          <p:nvPr/>
        </p:nvSpPr>
        <p:spPr bwMode="auto">
          <a:xfrm>
            <a:off x="107950" y="3644900"/>
            <a:ext cx="18557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chemeClr val="bg2"/>
              </a:buClr>
              <a:buFont typeface="Wingdings" pitchFamily="2" charset="2"/>
              <a:buNone/>
            </a:pPr>
            <a:r>
              <a:rPr lang="zh-CN" altLang="en-US" sz="1400">
                <a:latin typeface="微软雅黑" pitchFamily="34" charset="-122"/>
                <a:ea typeface="微软雅黑" pitchFamily="34" charset="-122"/>
              </a:rPr>
              <a:t>为了保证</a:t>
            </a:r>
            <a:r>
              <a:rPr lang="en-US" altLang="en-US" sz="1400">
                <a:latin typeface="微软雅黑" pitchFamily="34" charset="-122"/>
                <a:ea typeface="微软雅黑" pitchFamily="34" charset="-122"/>
              </a:rPr>
              <a:t>Cloud</a:t>
            </a:r>
            <a:r>
              <a:rPr lang="zh-CN" altLang="en-US" sz="1400">
                <a:latin typeface="微软雅黑" pitchFamily="34" charset="-122"/>
                <a:ea typeface="微软雅黑" pitchFamily="34" charset="-122"/>
              </a:rPr>
              <a:t>系统的性能以及数据的正确性和独立性，对一些大量占用系统资源的功能或者相互之间同时运行会影响数据正确性的功能，设置功能互斥，进而对这些功能实施控制；</a:t>
            </a:r>
          </a:p>
        </p:txBody>
      </p:sp>
      <p:sp>
        <p:nvSpPr>
          <p:cNvPr id="29707" name="AutoShape 8"/>
          <p:cNvSpPr>
            <a:spLocks noChangeArrowheads="1"/>
          </p:cNvSpPr>
          <p:nvPr/>
        </p:nvSpPr>
        <p:spPr bwMode="auto">
          <a:xfrm>
            <a:off x="5867400" y="3430588"/>
            <a:ext cx="2160588" cy="725487"/>
          </a:xfrm>
          <a:prstGeom prst="wedgeRoundRectCallout">
            <a:avLst>
              <a:gd name="adj1" fmla="val -142366"/>
              <a:gd name="adj2" fmla="val -300227"/>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通过设计器编辑菜单下的“网络控制设置”打开网控设置界面；</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60" name="Picture 16"/>
          <p:cNvPicPr>
            <a:picLocks noChangeAspect="1" noChangeArrowheads="1"/>
          </p:cNvPicPr>
          <p:nvPr/>
        </p:nvPicPr>
        <p:blipFill>
          <a:blip r:embed="rId3"/>
          <a:srcRect/>
          <a:stretch>
            <a:fillRect/>
          </a:stretch>
        </p:blipFill>
        <p:spPr bwMode="auto">
          <a:xfrm>
            <a:off x="2028825" y="777875"/>
            <a:ext cx="7007225" cy="53879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22" name="Picture 38" descr="C:\Documents and Settings\guoqiang_cheng\桌面\03.jpg"/>
          <p:cNvPicPr>
            <a:picLocks noChangeAspect="1" noChangeArrowheads="1"/>
          </p:cNvPicPr>
          <p:nvPr/>
        </p:nvPicPr>
        <p:blipFill>
          <a:blip r:embed="rId4"/>
          <a:srcRect/>
          <a:stretch>
            <a:fillRect/>
          </a:stretch>
        </p:blipFill>
        <p:spPr bwMode="auto">
          <a:xfrm>
            <a:off x="142875" y="765175"/>
            <a:ext cx="1765300" cy="5522913"/>
          </a:xfrm>
          <a:prstGeom prst="rect">
            <a:avLst/>
          </a:prstGeom>
          <a:noFill/>
          <a:effectLst>
            <a:outerShdw blurRad="50800" dist="38100" dir="5400000" algn="t" rotWithShape="0">
              <a:prstClr val="black">
                <a:alpha val="40000"/>
              </a:prstClr>
            </a:outerShdw>
          </a:effectLst>
        </p:spPr>
      </p:pic>
      <p:grpSp>
        <p:nvGrpSpPr>
          <p:cNvPr id="30724" name="组合 13"/>
          <p:cNvGrpSpPr>
            <a:grpSpLocks/>
          </p:cNvGrpSpPr>
          <p:nvPr/>
        </p:nvGrpSpPr>
        <p:grpSpPr bwMode="auto">
          <a:xfrm>
            <a:off x="142875" y="765175"/>
            <a:ext cx="1765300" cy="415925"/>
            <a:chOff x="3500430" y="928670"/>
            <a:chExt cx="2357454" cy="428628"/>
          </a:xfrm>
        </p:grpSpPr>
        <p:sp>
          <p:nvSpPr>
            <p:cNvPr id="29" name="矩形 28"/>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1001"/>
              <a:ext cx="142040" cy="14396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30725" name="组合 14"/>
          <p:cNvGrpSpPr>
            <a:grpSpLocks/>
          </p:cNvGrpSpPr>
          <p:nvPr/>
        </p:nvGrpSpPr>
        <p:grpSpPr bwMode="auto">
          <a:xfrm>
            <a:off x="142875" y="2576513"/>
            <a:ext cx="1765300" cy="417512"/>
            <a:chOff x="3500430" y="928670"/>
            <a:chExt cx="2357454" cy="428628"/>
          </a:xfrm>
        </p:grpSpPr>
        <p:sp>
          <p:nvSpPr>
            <p:cNvPr id="27" name="矩形 26"/>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2089"/>
              <a:ext cx="142040" cy="141789"/>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30726" name="TextBox 24"/>
          <p:cNvSpPr txBox="1">
            <a:spLocks noChangeArrowheads="1"/>
          </p:cNvSpPr>
          <p:nvPr/>
        </p:nvSpPr>
        <p:spPr bwMode="auto">
          <a:xfrm>
            <a:off x="357188" y="790575"/>
            <a:ext cx="1176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30727" name="TextBox 25"/>
          <p:cNvSpPr txBox="1">
            <a:spLocks noChangeArrowheads="1"/>
          </p:cNvSpPr>
          <p:nvPr/>
        </p:nvSpPr>
        <p:spPr bwMode="auto">
          <a:xfrm>
            <a:off x="357188" y="2565400"/>
            <a:ext cx="1176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sp>
        <p:nvSpPr>
          <p:cNvPr id="30728"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通用功能</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单据视图</a:t>
            </a:r>
          </a:p>
        </p:txBody>
      </p:sp>
      <p:sp>
        <p:nvSpPr>
          <p:cNvPr id="30729" name="TextBox 17"/>
          <p:cNvSpPr txBox="1">
            <a:spLocks noChangeArrowheads="1"/>
          </p:cNvSpPr>
          <p:nvPr/>
        </p:nvSpPr>
        <p:spPr bwMode="auto">
          <a:xfrm>
            <a:off x="107950" y="1285875"/>
            <a:ext cx="18002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2" eaLnBrk="1" hangingPunct="1">
              <a:buFont typeface="Wingdings" pitchFamily="2" charset="2"/>
              <a:buNone/>
            </a:pPr>
            <a:r>
              <a:rPr lang="zh-CN" altLang="en-US" sz="1400">
                <a:latin typeface="微软雅黑" pitchFamily="34" charset="-122"/>
                <a:ea typeface="微软雅黑" pitchFamily="34" charset="-122"/>
              </a:rPr>
              <a:t>视图是指单据上的控件，做了功能定制之后的布局方案；</a:t>
            </a: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30730" name="TextBox 18"/>
          <p:cNvSpPr txBox="1">
            <a:spLocks noChangeArrowheads="1"/>
          </p:cNvSpPr>
          <p:nvPr/>
        </p:nvSpPr>
        <p:spPr bwMode="auto">
          <a:xfrm>
            <a:off x="107950" y="3141663"/>
            <a:ext cx="19431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buFont typeface="Wingdings" pitchFamily="2" charset="2"/>
              <a:buNone/>
            </a:pPr>
            <a:r>
              <a:rPr lang="zh-CN" altLang="en-US" sz="1400">
                <a:latin typeface="微软雅黑" pitchFamily="34" charset="-122"/>
                <a:ea typeface="微软雅黑" pitchFamily="34" charset="-122"/>
              </a:rPr>
              <a:t>一张单据支持配置多个视图，设置的单据视图，可以支持在工作流、单据类型，以及快速录单中调用，无需再设置界面控制方式，而是直接选取合适的视图来实现界面控制；</a:t>
            </a:r>
            <a:endParaRPr lang="en-US" altLang="zh-CN" sz="1400">
              <a:latin typeface="微软雅黑" pitchFamily="34" charset="-122"/>
              <a:ea typeface="微软雅黑" pitchFamily="34" charset="-122"/>
            </a:endParaRPr>
          </a:p>
        </p:txBody>
      </p:sp>
      <p:sp>
        <p:nvSpPr>
          <p:cNvPr id="30731" name="AutoShape 8"/>
          <p:cNvSpPr>
            <a:spLocks noChangeArrowheads="1"/>
          </p:cNvSpPr>
          <p:nvPr/>
        </p:nvSpPr>
        <p:spPr bwMode="auto">
          <a:xfrm>
            <a:off x="3348038" y="3471863"/>
            <a:ext cx="2428875" cy="696912"/>
          </a:xfrm>
          <a:prstGeom prst="wedgeRoundRectCallout">
            <a:avLst>
              <a:gd name="adj1" fmla="val 37810"/>
              <a:gd name="adj2" fmla="val -337116"/>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通过视图栏新建、删除按钮，进行视图的新建与删除；</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21"/>
          <p:cNvGrpSpPr>
            <a:grpSpLocks/>
          </p:cNvGrpSpPr>
          <p:nvPr/>
        </p:nvGrpSpPr>
        <p:grpSpPr bwMode="auto">
          <a:xfrm>
            <a:off x="142875" y="765175"/>
            <a:ext cx="1765300" cy="5522913"/>
            <a:chOff x="142875" y="857250"/>
            <a:chExt cx="2357438" cy="5686425"/>
          </a:xfrm>
        </p:grpSpPr>
        <p:pic>
          <p:nvPicPr>
            <p:cNvPr id="23" name="Picture 38" descr="C:\Documents and Settings\guoqiang_cheng\桌面\03.jpg"/>
            <p:cNvPicPr>
              <a:picLocks noChangeAspect="1" noChangeArrowheads="1"/>
            </p:cNvPicPr>
            <p:nvPr/>
          </p:nvPicPr>
          <p:blipFill>
            <a:blip r:embed="rId3"/>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31757" name="组合 13"/>
            <p:cNvGrpSpPr>
              <a:grpSpLocks/>
            </p:cNvGrpSpPr>
            <p:nvPr/>
          </p:nvGrpSpPr>
          <p:grpSpPr bwMode="auto">
            <a:xfrm>
              <a:off x="142875" y="857250"/>
              <a:ext cx="2357438" cy="428625"/>
              <a:chOff x="3500430" y="928670"/>
              <a:chExt cx="2357454" cy="428628"/>
            </a:xfrm>
          </p:grpSpPr>
          <p:sp>
            <p:nvSpPr>
              <p:cNvPr id="30" name="矩形 29"/>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1" name="等腰三角形 30"/>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31758" name="组合 14"/>
            <p:cNvGrpSpPr>
              <a:grpSpLocks/>
            </p:cNvGrpSpPr>
            <p:nvPr/>
          </p:nvGrpSpPr>
          <p:grpSpPr bwMode="auto">
            <a:xfrm>
              <a:off x="142875" y="3786188"/>
              <a:ext cx="2357438" cy="428625"/>
              <a:chOff x="3500430" y="928670"/>
              <a:chExt cx="2357454" cy="428628"/>
            </a:xfrm>
          </p:grpSpPr>
          <p:sp>
            <p:nvSpPr>
              <p:cNvPr id="28" name="矩形 27"/>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9" name="等腰三角形 28"/>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31759" name="TextBox 25"/>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31760" name="TextBox 26"/>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31747"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发布</a:t>
            </a:r>
          </a:p>
        </p:txBody>
      </p:sp>
      <p:sp>
        <p:nvSpPr>
          <p:cNvPr id="31748" name="TextBox 16"/>
          <p:cNvSpPr txBox="1">
            <a:spLocks noChangeArrowheads="1"/>
          </p:cNvSpPr>
          <p:nvPr/>
        </p:nvSpPr>
        <p:spPr bwMode="auto">
          <a:xfrm>
            <a:off x="107950" y="1285875"/>
            <a:ext cx="18002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rgbClr val="003399"/>
              </a:buClr>
              <a:buFont typeface="Wingdings" pitchFamily="2" charset="2"/>
              <a:buNone/>
            </a:pPr>
            <a:r>
              <a:rPr lang="zh-CN" altLang="en-US" sz="1400">
                <a:latin typeface="微软雅黑" pitchFamily="34" charset="-122"/>
                <a:ea typeface="微软雅黑" pitchFamily="34" charset="-122"/>
              </a:rPr>
              <a:t>设置好的业务对象可以通过发布功能，发布到主控台界面，用户登录主控台后，可通过该功能生成的链接调用</a:t>
            </a:r>
            <a:r>
              <a:rPr lang="en-US" altLang="zh-CN" sz="1400">
                <a:latin typeface="微软雅黑" pitchFamily="34" charset="-122"/>
                <a:ea typeface="微软雅黑" pitchFamily="34" charset="-122"/>
              </a:rPr>
              <a:t>BOS</a:t>
            </a:r>
            <a:r>
              <a:rPr lang="zh-CN" altLang="en-US" sz="1400">
                <a:latin typeface="微软雅黑" pitchFamily="34" charset="-122"/>
                <a:ea typeface="微软雅黑" pitchFamily="34" charset="-122"/>
              </a:rPr>
              <a:t>业务对象相应功能；  </a:t>
            </a: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endParaRPr lang="zh-CN" altLang="en-US" sz="14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31749" name="TextBox 17"/>
          <p:cNvSpPr txBox="1">
            <a:spLocks noChangeArrowheads="1"/>
          </p:cNvSpPr>
          <p:nvPr/>
        </p:nvSpPr>
        <p:spPr bwMode="auto">
          <a:xfrm>
            <a:off x="107950" y="4214813"/>
            <a:ext cx="180022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eaLnBrk="1" hangingPunct="1">
              <a:buClr>
                <a:srgbClr val="003399"/>
              </a:buClr>
              <a:buFont typeface="Wingdings" pitchFamily="2" charset="2"/>
              <a:buNone/>
            </a:pPr>
            <a:r>
              <a:rPr lang="zh-CN" altLang="en-US" sz="1400">
                <a:latin typeface="微软雅黑" pitchFamily="34" charset="-122"/>
                <a:ea typeface="微软雅黑" pitchFamily="34" charset="-122"/>
              </a:rPr>
              <a:t>发布的业务对象类型有基础资料、单据、账表；</a:t>
            </a:r>
          </a:p>
          <a:p>
            <a:pPr marL="0" lvl="3"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p:txBody>
      </p:sp>
      <p:grpSp>
        <p:nvGrpSpPr>
          <p:cNvPr id="31750" name="组合 1"/>
          <p:cNvGrpSpPr>
            <a:grpSpLocks/>
          </p:cNvGrpSpPr>
          <p:nvPr/>
        </p:nvGrpSpPr>
        <p:grpSpPr bwMode="auto">
          <a:xfrm>
            <a:off x="2051050" y="792163"/>
            <a:ext cx="6897688" cy="5300662"/>
            <a:chOff x="2051050" y="791386"/>
            <a:chExt cx="6897064" cy="5301910"/>
          </a:xfrm>
        </p:grpSpPr>
        <p:pic>
          <p:nvPicPr>
            <p:cNvPr id="32793" name="Picture 25"/>
            <p:cNvPicPr>
              <a:picLocks noChangeAspect="1" noChangeArrowheads="1"/>
            </p:cNvPicPr>
            <p:nvPr/>
          </p:nvPicPr>
          <p:blipFill>
            <a:blip r:embed="rId4"/>
            <a:srcRect/>
            <a:stretch>
              <a:fillRect/>
            </a:stretch>
          </p:blipFill>
          <p:spPr bwMode="auto">
            <a:xfrm>
              <a:off x="2051050" y="791386"/>
              <a:ext cx="6897064" cy="53019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31755" name="AutoShape 8"/>
            <p:cNvSpPr>
              <a:spLocks noChangeArrowheads="1"/>
            </p:cNvSpPr>
            <p:nvPr/>
          </p:nvSpPr>
          <p:spPr bwMode="auto">
            <a:xfrm>
              <a:off x="4606553" y="4400822"/>
              <a:ext cx="1786057" cy="714375"/>
            </a:xfrm>
            <a:prstGeom prst="wedgeRoundRectCallout">
              <a:avLst>
                <a:gd name="adj1" fmla="val -37454"/>
                <a:gd name="adj2" fmla="val -147866"/>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选择发布路径领域、子系统、子功能；</a:t>
              </a:r>
            </a:p>
          </p:txBody>
        </p:sp>
      </p:grpSp>
      <p:grpSp>
        <p:nvGrpSpPr>
          <p:cNvPr id="3" name="组合 2"/>
          <p:cNvGrpSpPr>
            <a:grpSpLocks/>
          </p:cNvGrpSpPr>
          <p:nvPr/>
        </p:nvGrpSpPr>
        <p:grpSpPr bwMode="auto">
          <a:xfrm>
            <a:off x="2339975" y="1784350"/>
            <a:ext cx="5184775" cy="4067175"/>
            <a:chOff x="2339752" y="1784350"/>
            <a:chExt cx="4972050" cy="4067175"/>
          </a:xfrm>
        </p:grpSpPr>
        <p:pic>
          <p:nvPicPr>
            <p:cNvPr id="32794" name="Picture 26"/>
            <p:cNvPicPr>
              <a:picLocks noChangeAspect="1" noChangeArrowheads="1"/>
            </p:cNvPicPr>
            <p:nvPr/>
          </p:nvPicPr>
          <p:blipFill>
            <a:blip r:embed="rId5"/>
            <a:srcRect/>
            <a:stretch>
              <a:fillRect/>
            </a:stretch>
          </p:blipFill>
          <p:spPr bwMode="auto">
            <a:xfrm>
              <a:off x="2339752" y="1784350"/>
              <a:ext cx="4972050" cy="40671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31753" name="AutoShape 8"/>
            <p:cNvSpPr>
              <a:spLocks noChangeArrowheads="1"/>
            </p:cNvSpPr>
            <p:nvPr/>
          </p:nvSpPr>
          <p:spPr bwMode="auto">
            <a:xfrm>
              <a:off x="4774166" y="4758010"/>
              <a:ext cx="2102090" cy="785813"/>
            </a:xfrm>
            <a:prstGeom prst="wedgeRoundRectCallout">
              <a:avLst>
                <a:gd name="adj1" fmla="val -76514"/>
                <a:gd name="adj2" fmla="val -2193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选择业务对象，发布类型后，勾选发布状态；</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8" descr="C:\Documents and Settings\guoqiang_cheng\桌面\03.jpg"/>
          <p:cNvPicPr>
            <a:picLocks noChangeAspect="1" noChangeArrowheads="1"/>
          </p:cNvPicPr>
          <p:nvPr/>
        </p:nvPicPr>
        <p:blipFill>
          <a:blip r:embed="rId3"/>
          <a:srcRect/>
          <a:stretch>
            <a:fillRect/>
          </a:stretch>
        </p:blipFill>
        <p:spPr bwMode="auto">
          <a:xfrm>
            <a:off x="142875" y="765175"/>
            <a:ext cx="1765300" cy="5522913"/>
          </a:xfrm>
          <a:prstGeom prst="rect">
            <a:avLst/>
          </a:prstGeom>
          <a:noFill/>
          <a:effectLst>
            <a:outerShdw blurRad="50800" dist="38100" dir="5400000" algn="t" rotWithShape="0">
              <a:prstClr val="black">
                <a:alpha val="40000"/>
              </a:prstClr>
            </a:outerShdw>
          </a:effectLst>
        </p:spPr>
      </p:pic>
      <p:grpSp>
        <p:nvGrpSpPr>
          <p:cNvPr id="32771" name="组合 13"/>
          <p:cNvGrpSpPr>
            <a:grpSpLocks/>
          </p:cNvGrpSpPr>
          <p:nvPr/>
        </p:nvGrpSpPr>
        <p:grpSpPr bwMode="auto">
          <a:xfrm>
            <a:off x="142875" y="765175"/>
            <a:ext cx="1765300" cy="415925"/>
            <a:chOff x="3500430" y="928670"/>
            <a:chExt cx="2357454" cy="428628"/>
          </a:xfrm>
        </p:grpSpPr>
        <p:sp>
          <p:nvSpPr>
            <p:cNvPr id="27" name="矩形 26"/>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8" name="等腰三角形 27"/>
            <p:cNvSpPr/>
            <p:nvPr/>
          </p:nvSpPr>
          <p:spPr>
            <a:xfrm flipV="1">
              <a:off x="5643763" y="1071001"/>
              <a:ext cx="142040" cy="14396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32772" name="组合 14"/>
          <p:cNvGrpSpPr>
            <a:grpSpLocks/>
          </p:cNvGrpSpPr>
          <p:nvPr/>
        </p:nvGrpSpPr>
        <p:grpSpPr bwMode="auto">
          <a:xfrm>
            <a:off x="142875" y="4164013"/>
            <a:ext cx="1765300" cy="417512"/>
            <a:chOff x="3500430" y="928670"/>
            <a:chExt cx="2357454" cy="428628"/>
          </a:xfrm>
        </p:grpSpPr>
        <p:sp>
          <p:nvSpPr>
            <p:cNvPr id="25" name="矩形 24"/>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26" name="等腰三角形 25"/>
            <p:cNvSpPr/>
            <p:nvPr/>
          </p:nvSpPr>
          <p:spPr>
            <a:xfrm flipV="1">
              <a:off x="5643763" y="1072089"/>
              <a:ext cx="142040" cy="141789"/>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32773" name="TextBox 22"/>
          <p:cNvSpPr txBox="1">
            <a:spLocks noChangeArrowheads="1"/>
          </p:cNvSpPr>
          <p:nvPr/>
        </p:nvSpPr>
        <p:spPr bwMode="auto">
          <a:xfrm>
            <a:off x="357188" y="790575"/>
            <a:ext cx="1176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32774" name="TextBox 23"/>
          <p:cNvSpPr txBox="1">
            <a:spLocks noChangeArrowheads="1"/>
          </p:cNvSpPr>
          <p:nvPr/>
        </p:nvSpPr>
        <p:spPr bwMode="auto">
          <a:xfrm>
            <a:off x="357188" y="4152900"/>
            <a:ext cx="1176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sp>
        <p:nvSpPr>
          <p:cNvPr id="32775"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部署</a:t>
            </a:r>
          </a:p>
        </p:txBody>
      </p:sp>
      <p:sp>
        <p:nvSpPr>
          <p:cNvPr id="32776" name="TextBox 16"/>
          <p:cNvSpPr txBox="1">
            <a:spLocks noChangeArrowheads="1"/>
          </p:cNvSpPr>
          <p:nvPr/>
        </p:nvSpPr>
        <p:spPr bwMode="auto">
          <a:xfrm>
            <a:off x="107950" y="1268413"/>
            <a:ext cx="1785938" cy="51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2" eaLnBrk="1" hangingPunct="1">
              <a:buClr>
                <a:srgbClr val="003399"/>
              </a:buClr>
              <a:buFont typeface="Wingdings" pitchFamily="2" charset="2"/>
              <a:buNone/>
            </a:pPr>
            <a:r>
              <a:rPr lang="en-US" altLang="zh-CN" sz="1400">
                <a:latin typeface="微软雅黑" pitchFamily="34" charset="-122"/>
                <a:ea typeface="微软雅黑" pitchFamily="34" charset="-122"/>
              </a:rPr>
              <a:t>BOS</a:t>
            </a:r>
            <a:r>
              <a:rPr lang="zh-CN" altLang="en-US" sz="1400">
                <a:latin typeface="微软雅黑" pitchFamily="34" charset="-122"/>
                <a:ea typeface="微软雅黑" pitchFamily="34" charset="-122"/>
              </a:rPr>
              <a:t>自定义业务对象、扩展对象可以通过部署功能，制作成部署包；</a:t>
            </a:r>
            <a:endParaRPr lang="en-US" altLang="zh-CN" sz="1400">
              <a:latin typeface="微软雅黑" pitchFamily="34" charset="-122"/>
              <a:ea typeface="微软雅黑" pitchFamily="34" charset="-122"/>
            </a:endParaRPr>
          </a:p>
          <a:p>
            <a:pPr marL="0" lvl="2" eaLnBrk="1" hangingPunct="1">
              <a:buClr>
                <a:srgbClr val="003399"/>
              </a:buClr>
              <a:buFont typeface="Wingdings" pitchFamily="2" charset="2"/>
              <a:buNone/>
            </a:pPr>
            <a:r>
              <a:rPr lang="zh-CN" altLang="en-US" sz="1400">
                <a:latin typeface="微软雅黑" pitchFamily="34" charset="-122"/>
                <a:ea typeface="微软雅黑" pitchFamily="34" charset="-122"/>
              </a:rPr>
              <a:t>部署包含功能部署、文件部署、元数据部署（编码规则、网络控制、权限设置、套打模板、单据视图）；</a:t>
            </a:r>
            <a:endParaRPr lang="en-US" altLang="zh-CN" sz="1400">
              <a:latin typeface="微软雅黑" pitchFamily="34" charset="-122"/>
              <a:ea typeface="微软雅黑" pitchFamily="34" charset="-122"/>
            </a:endParaRPr>
          </a:p>
          <a:p>
            <a:pPr marL="0" lvl="2" eaLnBrk="1" hangingPunct="1">
              <a:buClr>
                <a:srgbClr val="003399"/>
              </a:buClr>
              <a:buFont typeface="Wingdings" pitchFamily="2" charset="2"/>
              <a:buNone/>
            </a:pPr>
            <a:r>
              <a:rPr lang="zh-CN" altLang="en-US" sz="1400">
                <a:latin typeface="微软雅黑" pitchFamily="34" charset="-122"/>
                <a:ea typeface="微软雅黑" pitchFamily="34" charset="-122"/>
              </a:rPr>
              <a:t>目标数据中心安装部署包支持将部署包内的业务对象发布到主控台；</a:t>
            </a:r>
          </a:p>
          <a:p>
            <a:pPr marL="0" lvl="2"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marL="0" lvl="2" eaLnBrk="1" hangingPunct="1">
              <a:buClr>
                <a:srgbClr val="003399"/>
              </a:buClr>
              <a:buFont typeface="Wingdings" pitchFamily="2" charset="2"/>
              <a:buNone/>
            </a:pPr>
            <a:endParaRPr lang="zh-CN" altLang="en-US" sz="1600">
              <a:latin typeface="微软雅黑" pitchFamily="34" charset="-122"/>
              <a:ea typeface="微软雅黑" pitchFamily="34" charset="-122"/>
            </a:endParaRPr>
          </a:p>
          <a:p>
            <a:pPr eaLnBrk="1" hangingPunct="1">
              <a:buClr>
                <a:srgbClr val="003399"/>
              </a:buClr>
              <a:buFont typeface="Wingdings" pitchFamily="2" charset="2"/>
              <a:buNone/>
            </a:pPr>
            <a:r>
              <a:rPr lang="zh-CN" altLang="en-US" sz="1400">
                <a:latin typeface="微软雅黑" pitchFamily="34" charset="-122"/>
                <a:ea typeface="微软雅黑" pitchFamily="34" charset="-122"/>
              </a:rPr>
              <a:t>  </a:t>
            </a: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spcBef>
                <a:spcPts val="800"/>
              </a:spcBef>
              <a:buClr>
                <a:schemeClr val="bg2"/>
              </a:buClr>
              <a:buSzPct val="100000"/>
              <a:buFont typeface="Wingdings" pitchFamily="2" charset="2"/>
              <a:buNone/>
            </a:pPr>
            <a:endParaRPr lang="zh-CN" altLang="en-US" sz="1400">
              <a:latin typeface="微软雅黑" pitchFamily="34" charset="-122"/>
              <a:ea typeface="微软雅黑" pitchFamily="34" charset="-122"/>
            </a:endParaRPr>
          </a:p>
          <a:p>
            <a:pPr eaLnBrk="1" hangingPunct="1">
              <a:buFont typeface="Wingdings" pitchFamily="2" charset="2"/>
              <a:buNone/>
            </a:pP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32777" name="TextBox 17"/>
          <p:cNvSpPr txBox="1">
            <a:spLocks noChangeArrowheads="1"/>
          </p:cNvSpPr>
          <p:nvPr/>
        </p:nvSpPr>
        <p:spPr bwMode="auto">
          <a:xfrm>
            <a:off x="107950" y="4635500"/>
            <a:ext cx="1785938"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3" eaLnBrk="1" hangingPunct="1">
              <a:buClr>
                <a:srgbClr val="003399"/>
              </a:buClr>
              <a:buFont typeface="Wingdings" pitchFamily="2" charset="2"/>
              <a:buNone/>
            </a:pPr>
            <a:r>
              <a:rPr lang="zh-CN" altLang="en-US" sz="1400">
                <a:latin typeface="微软雅黑" pitchFamily="34" charset="-122"/>
                <a:ea typeface="微软雅黑" pitchFamily="34" charset="-122"/>
              </a:rPr>
              <a:t>通过部署功能，实现跨数据中心资源共享；</a:t>
            </a:r>
          </a:p>
          <a:p>
            <a:pPr marL="0" lvl="3"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a:p>
            <a:pPr eaLnBrk="1" hangingPunct="1">
              <a:buClr>
                <a:srgbClr val="003399"/>
              </a:buClr>
              <a:buFont typeface="Wingdings" pitchFamily="2" charset="2"/>
              <a:buNone/>
            </a:pPr>
            <a:endParaRPr lang="zh-CN" altLang="en-US" sz="1400">
              <a:latin typeface="微软雅黑" pitchFamily="34" charset="-122"/>
              <a:ea typeface="微软雅黑" pitchFamily="34" charset="-122"/>
            </a:endParaRPr>
          </a:p>
        </p:txBody>
      </p:sp>
      <p:pic>
        <p:nvPicPr>
          <p:cNvPr id="33810" name="Picture 18"/>
          <p:cNvPicPr>
            <a:picLocks noChangeAspect="1" noChangeArrowheads="1"/>
          </p:cNvPicPr>
          <p:nvPr/>
        </p:nvPicPr>
        <p:blipFill>
          <a:blip r:embed="rId4"/>
          <a:srcRect/>
          <a:stretch>
            <a:fillRect/>
          </a:stretch>
        </p:blipFill>
        <p:spPr bwMode="auto">
          <a:xfrm>
            <a:off x="2051050" y="836613"/>
            <a:ext cx="6958013" cy="53482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33811" name="Picture 19"/>
          <p:cNvPicPr>
            <a:picLocks noChangeAspect="1" noChangeArrowheads="1"/>
          </p:cNvPicPr>
          <p:nvPr/>
        </p:nvPicPr>
        <p:blipFill>
          <a:blip r:embed="rId5"/>
          <a:srcRect/>
          <a:stretch>
            <a:fillRect/>
          </a:stretch>
        </p:blipFill>
        <p:spPr bwMode="auto">
          <a:xfrm>
            <a:off x="3059113" y="2008188"/>
            <a:ext cx="4711700" cy="30051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33812" name="Picture 20"/>
          <p:cNvPicPr>
            <a:picLocks noChangeAspect="1" noChangeArrowheads="1"/>
          </p:cNvPicPr>
          <p:nvPr/>
        </p:nvPicPr>
        <p:blipFill>
          <a:blip r:embed="rId6"/>
          <a:srcRect/>
          <a:stretch>
            <a:fillRect/>
          </a:stretch>
        </p:blipFill>
        <p:spPr bwMode="auto">
          <a:xfrm>
            <a:off x="3028950" y="1978025"/>
            <a:ext cx="4873625" cy="310673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33813" name="Picture 21"/>
          <p:cNvPicPr>
            <a:picLocks noChangeAspect="1" noChangeArrowheads="1"/>
          </p:cNvPicPr>
          <p:nvPr/>
        </p:nvPicPr>
        <p:blipFill>
          <a:blip r:embed="rId7"/>
          <a:srcRect/>
          <a:stretch>
            <a:fillRect/>
          </a:stretch>
        </p:blipFill>
        <p:spPr bwMode="auto">
          <a:xfrm>
            <a:off x="3021013" y="1978025"/>
            <a:ext cx="4987925" cy="31797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811"/>
                                        </p:tgtEl>
                                        <p:attrNameLst>
                                          <p:attrName>style.visibility</p:attrName>
                                        </p:attrNameLst>
                                      </p:cBhvr>
                                      <p:to>
                                        <p:strVal val="visible"/>
                                      </p:to>
                                    </p:set>
                                    <p:anim calcmode="lin" valueType="num">
                                      <p:cBhvr additive="base">
                                        <p:cTn id="7" dur="500" fill="hold"/>
                                        <p:tgtEl>
                                          <p:spTgt spid="33811"/>
                                        </p:tgtEl>
                                        <p:attrNameLst>
                                          <p:attrName>ppt_x</p:attrName>
                                        </p:attrNameLst>
                                      </p:cBhvr>
                                      <p:tavLst>
                                        <p:tav tm="0">
                                          <p:val>
                                            <p:strVal val="#ppt_x"/>
                                          </p:val>
                                        </p:tav>
                                        <p:tav tm="100000">
                                          <p:val>
                                            <p:strVal val="#ppt_x"/>
                                          </p:val>
                                        </p:tav>
                                      </p:tavLst>
                                    </p:anim>
                                    <p:anim calcmode="lin" valueType="num">
                                      <p:cBhvr additive="base">
                                        <p:cTn id="8" dur="500" fill="hold"/>
                                        <p:tgtEl>
                                          <p:spTgt spid="338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812"/>
                                        </p:tgtEl>
                                        <p:attrNameLst>
                                          <p:attrName>style.visibility</p:attrName>
                                        </p:attrNameLst>
                                      </p:cBhvr>
                                      <p:to>
                                        <p:strVal val="visible"/>
                                      </p:to>
                                    </p:set>
                                    <p:anim calcmode="lin" valueType="num">
                                      <p:cBhvr additive="base">
                                        <p:cTn id="13" dur="500" fill="hold"/>
                                        <p:tgtEl>
                                          <p:spTgt spid="33812"/>
                                        </p:tgtEl>
                                        <p:attrNameLst>
                                          <p:attrName>ppt_x</p:attrName>
                                        </p:attrNameLst>
                                      </p:cBhvr>
                                      <p:tavLst>
                                        <p:tav tm="0">
                                          <p:val>
                                            <p:strVal val="#ppt_x"/>
                                          </p:val>
                                        </p:tav>
                                        <p:tav tm="100000">
                                          <p:val>
                                            <p:strVal val="#ppt_x"/>
                                          </p:val>
                                        </p:tav>
                                      </p:tavLst>
                                    </p:anim>
                                    <p:anim calcmode="lin" valueType="num">
                                      <p:cBhvr additive="base">
                                        <p:cTn id="14" dur="500" fill="hold"/>
                                        <p:tgtEl>
                                          <p:spTgt spid="338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813"/>
                                        </p:tgtEl>
                                        <p:attrNameLst>
                                          <p:attrName>style.visibility</p:attrName>
                                        </p:attrNameLst>
                                      </p:cBhvr>
                                      <p:to>
                                        <p:strVal val="visible"/>
                                      </p:to>
                                    </p:set>
                                    <p:anim calcmode="lin" valueType="num">
                                      <p:cBhvr additive="base">
                                        <p:cTn id="19" dur="500" fill="hold"/>
                                        <p:tgtEl>
                                          <p:spTgt spid="33813"/>
                                        </p:tgtEl>
                                        <p:attrNameLst>
                                          <p:attrName>ppt_x</p:attrName>
                                        </p:attrNameLst>
                                      </p:cBhvr>
                                      <p:tavLst>
                                        <p:tav tm="0">
                                          <p:val>
                                            <p:strVal val="#ppt_x"/>
                                          </p:val>
                                        </p:tav>
                                        <p:tav tm="100000">
                                          <p:val>
                                            <p:strVal val="#ppt_x"/>
                                          </p:val>
                                        </p:tav>
                                      </p:tavLst>
                                    </p:anim>
                                    <p:anim calcmode="lin" valueType="num">
                                      <p:cBhvr additive="base">
                                        <p:cTn id="20" dur="500" fill="hold"/>
                                        <p:tgtEl>
                                          <p:spTgt spid="338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2"/>
          <p:cNvSpPr txBox="1">
            <a:spLocks noChangeArrowheads="1"/>
          </p:cNvSpPr>
          <p:nvPr/>
        </p:nvSpPr>
        <p:spPr bwMode="auto">
          <a:xfrm>
            <a:off x="0" y="25400"/>
            <a:ext cx="7177088" cy="546100"/>
          </a:xfrm>
          <a:prstGeom prst="rect">
            <a:avLst/>
          </a:prstGeom>
          <a:noFill/>
          <a:ln w="9525" algn="ctr">
            <a:noFill/>
            <a:miter lim="800000"/>
            <a:headEnd/>
            <a:tailEnd/>
          </a:ln>
          <a:effec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defRPr/>
            </a:pPr>
            <a:r>
              <a:rPr lang="zh-CN" altLang="en-US" sz="3200" b="1" dirty="0" smtClean="0">
                <a:solidFill>
                  <a:srgbClr val="00549A"/>
                </a:solidFill>
                <a:effectLst>
                  <a:outerShdw blurRad="38100" dist="38100" dir="2700000" algn="tl">
                    <a:srgbClr val="C0C0C0"/>
                  </a:outerShdw>
                </a:effectLst>
                <a:latin typeface="微软雅黑" pitchFamily="34" charset="-122"/>
                <a:ea typeface="微软雅黑" pitchFamily="34" charset="-122"/>
              </a:rPr>
              <a:t>目  录</a:t>
            </a:r>
          </a:p>
        </p:txBody>
      </p:sp>
      <p:grpSp>
        <p:nvGrpSpPr>
          <p:cNvPr id="33795" name="Group 97"/>
          <p:cNvGrpSpPr>
            <a:grpSpLocks/>
          </p:cNvGrpSpPr>
          <p:nvPr/>
        </p:nvGrpSpPr>
        <p:grpSpPr bwMode="auto">
          <a:xfrm>
            <a:off x="1955800" y="1385888"/>
            <a:ext cx="5973763" cy="666750"/>
            <a:chOff x="1473" y="1024"/>
            <a:chExt cx="3268" cy="420"/>
          </a:xfrm>
        </p:grpSpPr>
        <p:pic>
          <p:nvPicPr>
            <p:cNvPr id="33808" name="Picture 48"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5" y="1333"/>
              <a:ext cx="308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5"/>
            <p:cNvSpPr>
              <a:spLocks noChangeArrowheads="1"/>
            </p:cNvSpPr>
            <p:nvPr/>
          </p:nvSpPr>
          <p:spPr bwMode="auto">
            <a:xfrm>
              <a:off x="1473" y="1024"/>
              <a:ext cx="3268" cy="368"/>
            </a:xfrm>
            <a:prstGeom prst="roundRect">
              <a:avLst>
                <a:gd name="adj" fmla="val 9917"/>
              </a:avLst>
            </a:prstGeom>
            <a:gradFill rotWithShape="1">
              <a:gsLst>
                <a:gs pos="0">
                  <a:srgbClr val="FFFFFF"/>
                </a:gs>
                <a:gs pos="100000">
                  <a:srgbClr val="FFFFFF">
                    <a:gamma/>
                    <a:shade val="84706"/>
                    <a:invGamma/>
                  </a:srgbClr>
                </a:gs>
              </a:gsLst>
              <a:lin ang="5400000" scaled="1"/>
            </a:gradFill>
            <a:ln w="6350" algn="ctr">
              <a:noFill/>
              <a:round/>
              <a:headEnd/>
              <a:tailEnd/>
            </a:ln>
            <a:effectLst>
              <a:prstShdw prst="shdw18" dist="17961" dir="13500000">
                <a:srgbClr val="FFFFFF">
                  <a:gamma/>
                  <a:shade val="60000"/>
                  <a:invGamma/>
                </a:srgbClr>
              </a:prstShdw>
            </a:effectLst>
          </p:spPr>
          <p:txBody>
            <a:bodyPr wrap="none" anchor="ctr"/>
            <a:lstStyle/>
            <a:p>
              <a:pPr marL="92075">
                <a:buFont typeface="Wingdings" pitchFamily="2" charset="2"/>
                <a:buNone/>
                <a:defRPr/>
              </a:pPr>
              <a:r>
                <a:rPr lang="en-US" altLang="zh-CN" dirty="0"/>
                <a:t>BOS </a:t>
              </a:r>
              <a:r>
                <a:rPr lang="zh-CN" altLang="en-US" dirty="0"/>
                <a:t>集成开发平台 整体概述</a:t>
              </a:r>
              <a:endParaRPr lang="zh-CN" altLang="en-US" dirty="0">
                <a:solidFill>
                  <a:srgbClr val="000000"/>
                </a:solidFill>
                <a:effectLst>
                  <a:outerShdw blurRad="38100" dist="38100" dir="2700000" algn="tl">
                    <a:srgbClr val="C0C0C0"/>
                  </a:outerShdw>
                </a:effectLst>
              </a:endParaRPr>
            </a:p>
          </p:txBody>
        </p:sp>
      </p:grpSp>
      <p:pic>
        <p:nvPicPr>
          <p:cNvPr id="33796" name="Picture 49" descr="阴影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1951038"/>
            <a:ext cx="576262"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AutoShape 8"/>
          <p:cNvSpPr>
            <a:spLocks noChangeArrowheads="1"/>
          </p:cNvSpPr>
          <p:nvPr/>
        </p:nvSpPr>
        <p:spPr bwMode="auto">
          <a:xfrm>
            <a:off x="1236663" y="1379538"/>
            <a:ext cx="633412" cy="587375"/>
          </a:xfrm>
          <a:prstGeom prst="roundRect">
            <a:avLst>
              <a:gd name="adj" fmla="val 8380"/>
            </a:avLst>
          </a:prstGeom>
          <a:gradFill rotWithShape="1">
            <a:gsLst>
              <a:gs pos="0">
                <a:srgbClr val="808080"/>
              </a:gs>
              <a:gs pos="100000">
                <a:srgbClr val="292929"/>
              </a:gs>
            </a:gsLst>
            <a:lin ang="5400000" scaled="1"/>
          </a:gradFill>
          <a:ln>
            <a:noFill/>
          </a:ln>
          <a:effectLst>
            <a:prstShdw prst="shdw17" dist="17961" dir="13500000">
              <a:srgbClr val="4D4D4D"/>
            </a:prstShdw>
          </a:effectLst>
          <a:extLst>
            <a:ext uri="{91240B29-F687-4F45-9708-019B960494DF}">
              <a14:hiddenLine xmlns:a14="http://schemas.microsoft.com/office/drawing/2010/main" w="6350" algn="ctr">
                <a:solidFill>
                  <a:srgbClr val="000000"/>
                </a:solidFill>
                <a:round/>
                <a:headEnd/>
                <a:tailEnd/>
              </a14:hiddenLine>
            </a:ext>
          </a:extLst>
        </p:spPr>
        <p:txBody>
          <a:bodyPr wrap="none" anchor="ctr"/>
          <a:lstStyle/>
          <a:p>
            <a:pPr algn="ctr">
              <a:buFont typeface="Wingdings" pitchFamily="2" charset="2"/>
              <a:buNone/>
            </a:pPr>
            <a:r>
              <a:rPr lang="en-US" altLang="zh-CN" sz="2400" b="1">
                <a:solidFill>
                  <a:srgbClr val="FFFFFF"/>
                </a:solidFill>
              </a:rPr>
              <a:t>1</a:t>
            </a:r>
          </a:p>
        </p:txBody>
      </p:sp>
      <p:grpSp>
        <p:nvGrpSpPr>
          <p:cNvPr id="33798" name="Group 135"/>
          <p:cNvGrpSpPr>
            <a:grpSpLocks/>
          </p:cNvGrpSpPr>
          <p:nvPr/>
        </p:nvGrpSpPr>
        <p:grpSpPr bwMode="auto">
          <a:xfrm>
            <a:off x="1957388" y="2978150"/>
            <a:ext cx="5972175" cy="666750"/>
            <a:chOff x="1473" y="1024"/>
            <a:chExt cx="3268" cy="420"/>
          </a:xfrm>
        </p:grpSpPr>
        <p:pic>
          <p:nvPicPr>
            <p:cNvPr id="33806" name="Picture 136"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5" y="1333"/>
              <a:ext cx="308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AutoShape 137"/>
            <p:cNvSpPr>
              <a:spLocks noChangeArrowheads="1"/>
            </p:cNvSpPr>
            <p:nvPr/>
          </p:nvSpPr>
          <p:spPr bwMode="auto">
            <a:xfrm>
              <a:off x="1473" y="1024"/>
              <a:ext cx="3268" cy="368"/>
            </a:xfrm>
            <a:prstGeom prst="roundRect">
              <a:avLst>
                <a:gd name="adj" fmla="val 9917"/>
              </a:avLst>
            </a:prstGeom>
            <a:gradFill rotWithShape="1">
              <a:gsLst>
                <a:gs pos="0">
                  <a:srgbClr val="FFFFFF"/>
                </a:gs>
                <a:gs pos="100000">
                  <a:srgbClr val="FFFFFF">
                    <a:gamma/>
                    <a:shade val="84706"/>
                    <a:invGamma/>
                  </a:srgbClr>
                </a:gs>
              </a:gsLst>
              <a:lin ang="5400000" scaled="1"/>
            </a:gradFill>
            <a:ln w="6350" algn="ctr">
              <a:noFill/>
              <a:round/>
              <a:headEnd/>
              <a:tailEnd/>
            </a:ln>
            <a:effectLst>
              <a:prstShdw prst="shdw18" dist="17961" dir="13500000">
                <a:srgbClr val="FFFFFF">
                  <a:gamma/>
                  <a:shade val="60000"/>
                  <a:invGamma/>
                </a:srgbClr>
              </a:prstShdw>
            </a:effectLst>
          </p:spPr>
          <p:txBody>
            <a:bodyPr wrap="none" anchor="ctr"/>
            <a:lstStyle/>
            <a:p>
              <a:pPr marL="92075">
                <a:defRPr/>
              </a:pPr>
              <a:r>
                <a:rPr lang="en-US" altLang="zh-CN" dirty="0"/>
                <a:t>BOS </a:t>
              </a:r>
              <a:r>
                <a:rPr lang="zh-CN" altLang="en-US" dirty="0"/>
                <a:t>集成开发平台演示案例</a:t>
              </a:r>
              <a:endParaRPr lang="zh-CN" altLang="en-US" dirty="0">
                <a:solidFill>
                  <a:srgbClr val="000000"/>
                </a:solidFill>
                <a:effectLst>
                  <a:outerShdw blurRad="38100" dist="38100" dir="2700000" algn="tl">
                    <a:srgbClr val="C0C0C0"/>
                  </a:outerShdw>
                </a:effectLst>
              </a:endParaRPr>
            </a:p>
          </p:txBody>
        </p:sp>
      </p:grpSp>
      <p:pic>
        <p:nvPicPr>
          <p:cNvPr id="33799" name="Picture 139" descr="阴影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2714625"/>
            <a:ext cx="576262"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AutoShape 140"/>
          <p:cNvSpPr>
            <a:spLocks noChangeArrowheads="1"/>
          </p:cNvSpPr>
          <p:nvPr/>
        </p:nvSpPr>
        <p:spPr bwMode="auto">
          <a:xfrm>
            <a:off x="1236663" y="2143125"/>
            <a:ext cx="633412" cy="587375"/>
          </a:xfrm>
          <a:prstGeom prst="roundRect">
            <a:avLst>
              <a:gd name="adj" fmla="val 8380"/>
            </a:avLst>
          </a:prstGeom>
          <a:gradFill rotWithShape="1">
            <a:gsLst>
              <a:gs pos="0">
                <a:srgbClr val="808080"/>
              </a:gs>
              <a:gs pos="100000">
                <a:srgbClr val="292929"/>
              </a:gs>
            </a:gsLst>
            <a:lin ang="5400000" scaled="1"/>
          </a:gradFill>
          <a:ln>
            <a:noFill/>
          </a:ln>
          <a:effectLst>
            <a:prstShdw prst="shdw17" dist="17961" dir="13500000">
              <a:srgbClr val="4D4D4D"/>
            </a:prstShdw>
          </a:effectLst>
          <a:extLst>
            <a:ext uri="{91240B29-F687-4F45-9708-019B960494DF}">
              <a14:hiddenLine xmlns:a14="http://schemas.microsoft.com/office/drawing/2010/main" w="6350" algn="ctr">
                <a:solidFill>
                  <a:srgbClr val="000000"/>
                </a:solidFill>
                <a:round/>
                <a:headEnd/>
                <a:tailEnd/>
              </a14:hiddenLine>
            </a:ext>
          </a:extLst>
        </p:spPr>
        <p:txBody>
          <a:bodyPr wrap="none" anchor="ctr"/>
          <a:lstStyle/>
          <a:p>
            <a:pPr algn="ctr">
              <a:buFont typeface="Wingdings" pitchFamily="2" charset="2"/>
              <a:buNone/>
            </a:pPr>
            <a:r>
              <a:rPr lang="en-US" altLang="zh-CN" sz="2400" b="1">
                <a:solidFill>
                  <a:srgbClr val="FFFFFF"/>
                </a:solidFill>
              </a:rPr>
              <a:t>2</a:t>
            </a:r>
          </a:p>
        </p:txBody>
      </p:sp>
      <p:grpSp>
        <p:nvGrpSpPr>
          <p:cNvPr id="33801" name="Group 141"/>
          <p:cNvGrpSpPr>
            <a:grpSpLocks/>
          </p:cNvGrpSpPr>
          <p:nvPr/>
        </p:nvGrpSpPr>
        <p:grpSpPr bwMode="auto">
          <a:xfrm>
            <a:off x="1957388" y="2171700"/>
            <a:ext cx="5972175" cy="666750"/>
            <a:chOff x="1473" y="1024"/>
            <a:chExt cx="3268" cy="420"/>
          </a:xfrm>
        </p:grpSpPr>
        <p:pic>
          <p:nvPicPr>
            <p:cNvPr id="33804" name="Picture 142" descr="阴影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5" y="1333"/>
              <a:ext cx="308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43"/>
            <p:cNvSpPr>
              <a:spLocks noChangeArrowheads="1"/>
            </p:cNvSpPr>
            <p:nvPr/>
          </p:nvSpPr>
          <p:spPr bwMode="auto">
            <a:xfrm>
              <a:off x="1473" y="1024"/>
              <a:ext cx="3268" cy="368"/>
            </a:xfrm>
            <a:prstGeom prst="roundRect">
              <a:avLst>
                <a:gd name="adj" fmla="val 9917"/>
              </a:avLst>
            </a:prstGeom>
            <a:gradFill rotWithShape="1">
              <a:gsLst>
                <a:gs pos="0">
                  <a:srgbClr val="FFFFFF"/>
                </a:gs>
                <a:gs pos="100000">
                  <a:srgbClr val="FFFFFF">
                    <a:gamma/>
                    <a:shade val="84706"/>
                    <a:invGamma/>
                  </a:srgbClr>
                </a:gs>
              </a:gsLst>
              <a:lin ang="5400000" scaled="1"/>
            </a:gradFill>
            <a:ln w="6350" algn="ctr">
              <a:noFill/>
              <a:round/>
              <a:headEnd/>
              <a:tailEnd/>
            </a:ln>
            <a:effectLst>
              <a:prstShdw prst="shdw18" dist="17961" dir="13500000">
                <a:srgbClr val="FFFFFF">
                  <a:gamma/>
                  <a:shade val="60000"/>
                  <a:invGamma/>
                </a:srgbClr>
              </a:prstShdw>
            </a:effectLst>
          </p:spPr>
          <p:txBody>
            <a:bodyPr wrap="none" anchor="ctr"/>
            <a:lstStyle/>
            <a:p>
              <a:pPr marL="92075">
                <a:defRPr/>
              </a:pPr>
              <a:r>
                <a:rPr lang="en-US" altLang="zh-CN" dirty="0"/>
                <a:t>BOS </a:t>
              </a:r>
              <a:r>
                <a:rPr lang="zh-CN" altLang="en-US" dirty="0"/>
                <a:t>集成开发平台 功能特性</a:t>
              </a:r>
              <a:endParaRPr lang="zh-CN" altLang="en-US" dirty="0">
                <a:solidFill>
                  <a:srgbClr val="000000"/>
                </a:solidFill>
                <a:effectLst>
                  <a:outerShdw blurRad="38100" dist="38100" dir="2700000" algn="tl">
                    <a:srgbClr val="C0C0C0"/>
                  </a:outerShdw>
                </a:effectLst>
              </a:endParaRPr>
            </a:p>
          </p:txBody>
        </p:sp>
      </p:grpSp>
      <p:sp>
        <p:nvSpPr>
          <p:cNvPr id="7179" name="AutoShape 146"/>
          <p:cNvSpPr>
            <a:spLocks noChangeArrowheads="1"/>
          </p:cNvSpPr>
          <p:nvPr/>
        </p:nvSpPr>
        <p:spPr bwMode="auto">
          <a:xfrm>
            <a:off x="1236663" y="2927350"/>
            <a:ext cx="633412" cy="587375"/>
          </a:xfrm>
          <a:prstGeom prst="roundRect">
            <a:avLst>
              <a:gd name="adj" fmla="val 8380"/>
            </a:avLst>
          </a:prstGeom>
          <a:gradFill rotWithShape="1">
            <a:gsLst>
              <a:gs pos="0">
                <a:schemeClr val="accent1"/>
              </a:gs>
              <a:gs pos="100000">
                <a:schemeClr val="accent2"/>
              </a:gs>
            </a:gsLst>
            <a:lin ang="5400000" scaled="1"/>
          </a:gradFill>
          <a:ln w="6350" algn="ctr">
            <a:noFill/>
            <a:round/>
            <a:headEnd/>
            <a:tailEnd/>
          </a:ln>
          <a:effectLst>
            <a:prstShdw prst="shdw18" dist="17961" dir="13500000">
              <a:schemeClr val="accent1">
                <a:gamma/>
                <a:shade val="60000"/>
                <a:invGamma/>
              </a:schemeClr>
            </a:prstShdw>
          </a:effectLst>
        </p:spPr>
        <p:txBody>
          <a:bodyPr wrap="none" anchor="ctr"/>
          <a:lstStyle/>
          <a:p>
            <a:pPr algn="ctr">
              <a:buFont typeface="Wingdings" pitchFamily="2" charset="2"/>
              <a:buNone/>
              <a:defRPr/>
            </a:pPr>
            <a:r>
              <a:rPr lang="en-US" altLang="zh-CN" sz="2400" b="1" dirty="0">
                <a:solidFill>
                  <a:schemeClr val="bg1"/>
                </a:solidFill>
              </a:rPr>
              <a:t>3</a:t>
            </a:r>
          </a:p>
        </p:txBody>
      </p:sp>
      <p:pic>
        <p:nvPicPr>
          <p:cNvPr id="33803" name="Picture 152" descr="阴影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3498850"/>
            <a:ext cx="576262"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288" y="989013"/>
            <a:ext cx="8334375" cy="5137150"/>
          </a:xfrm>
        </p:spPr>
        <p:txBody>
          <a:bodyPr/>
          <a:lstStyle/>
          <a:p>
            <a:pPr>
              <a:lnSpc>
                <a:spcPct val="150000"/>
              </a:lnSpc>
              <a:defRPr/>
            </a:pPr>
            <a:r>
              <a:rPr lang="en-US" altLang="zh-CN" dirty="0" smtClean="0"/>
              <a:t> </a:t>
            </a:r>
            <a:r>
              <a:rPr dirty="0" smtClean="0"/>
              <a:t>本文档以采购流程为例，主要介绍</a:t>
            </a:r>
            <a:endParaRPr lang="en-US" altLang="zh-CN" dirty="0" smtClean="0"/>
          </a:p>
          <a:p>
            <a:pPr lvl="1">
              <a:lnSpc>
                <a:spcPct val="150000"/>
              </a:lnSpc>
              <a:defRPr/>
            </a:pPr>
            <a:r>
              <a:rPr dirty="0" smtClean="0"/>
              <a:t>如何创建采购订单</a:t>
            </a:r>
            <a:endParaRPr lang="en-US" altLang="zh-CN" dirty="0" smtClean="0"/>
          </a:p>
        </p:txBody>
      </p:sp>
      <p:sp>
        <p:nvSpPr>
          <p:cNvPr id="34819"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案例演示概述</a:t>
            </a: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2"/>
          <p:cNvSpPr>
            <a:spLocks noGrp="1"/>
          </p:cNvSpPr>
          <p:nvPr>
            <p:ph type="title"/>
          </p:nvPr>
        </p:nvSpPr>
        <p:spPr>
          <a:xfrm>
            <a:off x="146050" y="-12700"/>
            <a:ext cx="7127875" cy="695325"/>
          </a:xfrm>
        </p:spPr>
        <p:txBody>
          <a:bodyPr/>
          <a:lstStyle/>
          <a:p>
            <a:r>
              <a:rPr lang="en-US" altLang="zh-CN" b="1" smtClean="0">
                <a:latin typeface="微软雅黑" pitchFamily="34" charset="-122"/>
                <a:ea typeface="微软雅黑" pitchFamily="34" charset="-122"/>
              </a:rPr>
              <a:t>BOS</a:t>
            </a:r>
            <a:r>
              <a:rPr b="1" smtClean="0">
                <a:latin typeface="微软雅黑" pitchFamily="34" charset="-122"/>
                <a:ea typeface="微软雅黑" pitchFamily="34" charset="-122"/>
              </a:rPr>
              <a:t>集成开发平台解决方案蓝图</a:t>
            </a:r>
          </a:p>
        </p:txBody>
      </p:sp>
      <p:sp>
        <p:nvSpPr>
          <p:cNvPr id="8195" name="矩形 4"/>
          <p:cNvSpPr>
            <a:spLocks noChangeArrowheads="1"/>
          </p:cNvSpPr>
          <p:nvPr/>
        </p:nvSpPr>
        <p:spPr bwMode="auto">
          <a:xfrm>
            <a:off x="611188" y="1052513"/>
            <a:ext cx="1152525" cy="5113337"/>
          </a:xfrm>
          <a:prstGeom prst="rect">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zh-CN" altLang="en-US" sz="1000">
              <a:solidFill>
                <a:srgbClr val="FFFFFF"/>
              </a:solidFill>
            </a:endParaRPr>
          </a:p>
        </p:txBody>
      </p:sp>
      <p:sp>
        <p:nvSpPr>
          <p:cNvPr id="25605" name="TextBox 5"/>
          <p:cNvSpPr txBox="1">
            <a:spLocks noChangeArrowheads="1"/>
          </p:cNvSpPr>
          <p:nvPr/>
        </p:nvSpPr>
        <p:spPr bwMode="auto">
          <a:xfrm>
            <a:off x="611188" y="1350963"/>
            <a:ext cx="1223962" cy="338137"/>
          </a:xfrm>
          <a:prstGeom prst="rect">
            <a:avLst/>
          </a:prstGeom>
          <a:noFill/>
          <a:ln w="9525">
            <a:noFill/>
            <a:miter lim="800000"/>
            <a:headEnd/>
            <a:tailEnd/>
          </a:ln>
        </p:spPr>
        <p:txBody>
          <a:bodyPr>
            <a:spAutoFit/>
          </a:bodyPr>
          <a:lstStyle/>
          <a:p>
            <a:pPr algn="ctr">
              <a:buFont typeface="Wingdings" pitchFamily="2" charset="2"/>
              <a:buNone/>
              <a:defRPr/>
            </a:pPr>
            <a:r>
              <a:rPr lang="zh-CN" altLang="en-US" sz="1600" b="1" dirty="0">
                <a:solidFill>
                  <a:schemeClr val="accent5">
                    <a:lumMod val="50000"/>
                  </a:schemeClr>
                </a:solidFill>
              </a:rPr>
              <a:t>业务领域</a:t>
            </a:r>
          </a:p>
        </p:txBody>
      </p:sp>
      <p:sp>
        <p:nvSpPr>
          <p:cNvPr id="8197" name="TextBox 6"/>
          <p:cNvSpPr txBox="1">
            <a:spLocks noChangeArrowheads="1"/>
          </p:cNvSpPr>
          <p:nvPr/>
        </p:nvSpPr>
        <p:spPr bwMode="auto">
          <a:xfrm>
            <a:off x="754063" y="2017713"/>
            <a:ext cx="900112" cy="325437"/>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财务会计</a:t>
            </a:r>
          </a:p>
        </p:txBody>
      </p:sp>
      <p:sp>
        <p:nvSpPr>
          <p:cNvPr id="8198" name="TextBox 7"/>
          <p:cNvSpPr txBox="1">
            <a:spLocks noChangeArrowheads="1"/>
          </p:cNvSpPr>
          <p:nvPr/>
        </p:nvSpPr>
        <p:spPr bwMode="auto">
          <a:xfrm>
            <a:off x="754063" y="5173663"/>
            <a:ext cx="900112" cy="328612"/>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基础管理</a:t>
            </a:r>
          </a:p>
        </p:txBody>
      </p:sp>
      <p:sp>
        <p:nvSpPr>
          <p:cNvPr id="8199" name="TextBox 44"/>
          <p:cNvSpPr txBox="1">
            <a:spLocks noChangeArrowheads="1"/>
          </p:cNvSpPr>
          <p:nvPr/>
        </p:nvSpPr>
        <p:spPr bwMode="auto">
          <a:xfrm>
            <a:off x="754063" y="4721225"/>
            <a:ext cx="900112" cy="327025"/>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流程中心</a:t>
            </a:r>
          </a:p>
        </p:txBody>
      </p:sp>
      <p:sp>
        <p:nvSpPr>
          <p:cNvPr id="48" name="矩形 47"/>
          <p:cNvSpPr/>
          <p:nvPr/>
        </p:nvSpPr>
        <p:spPr>
          <a:xfrm>
            <a:off x="1908175" y="1071563"/>
            <a:ext cx="6840538" cy="1104900"/>
          </a:xfrm>
          <a:prstGeom prst="rect">
            <a:avLst/>
          </a:prstGeom>
          <a:solidFill>
            <a:schemeClr val="accent2">
              <a:lumMod val="20000"/>
              <a:lumOff val="80000"/>
            </a:schemeClr>
          </a:solidFill>
          <a:ln>
            <a:noFill/>
          </a:ln>
          <a:effectLst/>
        </p:spPr>
        <p:txBody>
          <a:bodyPr/>
          <a:lstStyle/>
          <a:p>
            <a:pPr>
              <a:buFont typeface="Wingdings" pitchFamily="2" charset="2"/>
              <a:buNone/>
              <a:defRPr/>
            </a:pPr>
            <a:endParaRPr lang="zh-CN" altLang="en-US" sz="1200" b="1" dirty="0">
              <a:solidFill>
                <a:srgbClr val="FFFFFF"/>
              </a:solidFill>
            </a:endParaRPr>
          </a:p>
        </p:txBody>
      </p:sp>
      <p:pic>
        <p:nvPicPr>
          <p:cNvPr id="8201"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700" y="1112838"/>
            <a:ext cx="8604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138" y="1112838"/>
            <a:ext cx="8604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3813" y="1100138"/>
            <a:ext cx="3460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矩形 72"/>
          <p:cNvSpPr>
            <a:spLocks noChangeArrowheads="1"/>
          </p:cNvSpPr>
          <p:nvPr/>
        </p:nvSpPr>
        <p:spPr bwMode="auto">
          <a:xfrm>
            <a:off x="2625725" y="1941513"/>
            <a:ext cx="21431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en-US" altLang="zh-CN" sz="1100"/>
              <a:t>Silverlight\WPF</a:t>
            </a:r>
            <a:r>
              <a:rPr lang="zh-CN" altLang="en-US" sz="1100"/>
              <a:t>多端展示</a:t>
            </a:r>
          </a:p>
        </p:txBody>
      </p:sp>
      <p:sp>
        <p:nvSpPr>
          <p:cNvPr id="8205" name="矩形 73"/>
          <p:cNvSpPr>
            <a:spLocks noChangeArrowheads="1"/>
          </p:cNvSpPr>
          <p:nvPr/>
        </p:nvSpPr>
        <p:spPr bwMode="auto">
          <a:xfrm>
            <a:off x="4706938" y="1947863"/>
            <a:ext cx="10080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zh-CN" altLang="en-US" sz="1000"/>
              <a:t>门户仪表盘</a:t>
            </a:r>
          </a:p>
        </p:txBody>
      </p:sp>
      <p:sp>
        <p:nvSpPr>
          <p:cNvPr id="8206" name="矩形 74"/>
          <p:cNvSpPr>
            <a:spLocks noChangeArrowheads="1"/>
          </p:cNvSpPr>
          <p:nvPr/>
        </p:nvSpPr>
        <p:spPr bwMode="auto">
          <a:xfrm>
            <a:off x="7500938" y="1947863"/>
            <a:ext cx="10080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zh-CN" altLang="en-US" sz="1000"/>
              <a:t>移动设备</a:t>
            </a:r>
          </a:p>
        </p:txBody>
      </p:sp>
      <p:sp>
        <p:nvSpPr>
          <p:cNvPr id="8207" name="圆角矩形 9"/>
          <p:cNvSpPr>
            <a:spLocks noChangeArrowheads="1"/>
          </p:cNvSpPr>
          <p:nvPr/>
        </p:nvSpPr>
        <p:spPr bwMode="auto">
          <a:xfrm>
            <a:off x="4203700" y="3060700"/>
            <a:ext cx="2276475" cy="720725"/>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2400">
                <a:solidFill>
                  <a:srgbClr val="FFFFFF"/>
                </a:solidFill>
              </a:rPr>
              <a:t>套打模板设计</a:t>
            </a:r>
            <a:endParaRPr kumimoji="1" lang="en-US" altLang="zh-CN" sz="2400">
              <a:solidFill>
                <a:srgbClr val="FFFFFF"/>
              </a:solidFill>
            </a:endParaRPr>
          </a:p>
          <a:p>
            <a:pPr algn="ctr">
              <a:buFont typeface="Wingdings" pitchFamily="2" charset="2"/>
              <a:buNone/>
            </a:pPr>
            <a:r>
              <a:rPr kumimoji="1" lang="zh-CN" altLang="en-US" sz="1400">
                <a:solidFill>
                  <a:srgbClr val="FFFFFF"/>
                </a:solidFill>
              </a:rPr>
              <a:t>（新建、复制、导入）</a:t>
            </a:r>
            <a:endParaRPr kumimoji="1" lang="en-US" altLang="zh-CN" sz="1400">
              <a:solidFill>
                <a:srgbClr val="FFFFFF"/>
              </a:solidFill>
            </a:endParaRPr>
          </a:p>
        </p:txBody>
      </p:sp>
      <p:sp>
        <p:nvSpPr>
          <p:cNvPr id="8208" name="圆角矩形 10"/>
          <p:cNvSpPr>
            <a:spLocks noChangeArrowheads="1"/>
          </p:cNvSpPr>
          <p:nvPr/>
        </p:nvSpPr>
        <p:spPr bwMode="auto">
          <a:xfrm>
            <a:off x="6554788" y="3060700"/>
            <a:ext cx="2160587" cy="720725"/>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Wingdings" pitchFamily="2" charset="2"/>
              <a:buNone/>
            </a:pPr>
            <a:r>
              <a:rPr kumimoji="1" lang="zh-CN" altLang="en-US" sz="2400" dirty="0">
                <a:solidFill>
                  <a:srgbClr val="FFFFFF"/>
                </a:solidFill>
              </a:rPr>
              <a:t>标准报表设计</a:t>
            </a:r>
            <a:endParaRPr kumimoji="1" lang="en-US" altLang="zh-CN" sz="2400" dirty="0">
              <a:solidFill>
                <a:srgbClr val="FFFFFF"/>
              </a:solidFill>
            </a:endParaRPr>
          </a:p>
          <a:p>
            <a:pPr algn="ctr">
              <a:buFont typeface="Wingdings" pitchFamily="2" charset="2"/>
              <a:buNone/>
            </a:pPr>
            <a:r>
              <a:rPr kumimoji="1" lang="zh-CN" altLang="en-US" sz="1400" dirty="0">
                <a:solidFill>
                  <a:srgbClr val="FFFFFF"/>
                </a:solidFill>
              </a:rPr>
              <a:t>（新建、复制、导入）</a:t>
            </a:r>
            <a:endParaRPr kumimoji="1" lang="en-US" altLang="zh-CN" sz="1400" dirty="0">
              <a:solidFill>
                <a:srgbClr val="FFFFFF"/>
              </a:solidFill>
            </a:endParaRPr>
          </a:p>
        </p:txBody>
      </p:sp>
      <p:sp>
        <p:nvSpPr>
          <p:cNvPr id="8209" name="圆角矩形 14"/>
          <p:cNvSpPr>
            <a:spLocks noChangeArrowheads="1"/>
          </p:cNvSpPr>
          <p:nvPr/>
        </p:nvSpPr>
        <p:spPr bwMode="auto">
          <a:xfrm>
            <a:off x="1898650" y="3060700"/>
            <a:ext cx="2241550" cy="720725"/>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2400">
                <a:solidFill>
                  <a:srgbClr val="FFFFFF"/>
                </a:solidFill>
              </a:rPr>
              <a:t>业务对象设计</a:t>
            </a:r>
            <a:endParaRPr kumimoji="1" lang="en-US" altLang="zh-CN" sz="2400">
              <a:solidFill>
                <a:srgbClr val="FFFFFF"/>
              </a:solidFill>
            </a:endParaRPr>
          </a:p>
          <a:p>
            <a:pPr algn="ctr">
              <a:buFont typeface="Wingdings" pitchFamily="2" charset="2"/>
              <a:buNone/>
            </a:pPr>
            <a:r>
              <a:rPr kumimoji="1" lang="zh-CN" altLang="en-US" sz="1400">
                <a:solidFill>
                  <a:srgbClr val="FFFFFF"/>
                </a:solidFill>
              </a:rPr>
              <a:t>（新建、继承、扩展）</a:t>
            </a:r>
            <a:endParaRPr kumimoji="1" lang="en-US" altLang="zh-CN" sz="1400">
              <a:solidFill>
                <a:srgbClr val="FFFFFF"/>
              </a:solidFill>
            </a:endParaRPr>
          </a:p>
        </p:txBody>
      </p:sp>
      <p:sp>
        <p:nvSpPr>
          <p:cNvPr id="8210" name="圆角矩形 20"/>
          <p:cNvSpPr>
            <a:spLocks noChangeArrowheads="1"/>
          </p:cNvSpPr>
          <p:nvPr/>
        </p:nvSpPr>
        <p:spPr bwMode="auto">
          <a:xfrm>
            <a:off x="1898650" y="5430838"/>
            <a:ext cx="6840538" cy="719137"/>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en-US" altLang="zh-CN" sz="2800" b="1">
                <a:solidFill>
                  <a:srgbClr val="FFFFFF"/>
                </a:solidFill>
              </a:rPr>
              <a:t>BOS</a:t>
            </a:r>
            <a:r>
              <a:rPr kumimoji="1" lang="zh-CN" altLang="en-US" sz="2800" b="1">
                <a:solidFill>
                  <a:srgbClr val="FFFFFF"/>
                </a:solidFill>
              </a:rPr>
              <a:t>平台</a:t>
            </a:r>
            <a:endParaRPr kumimoji="1" lang="en-US" altLang="zh-CN" sz="2800" b="1">
              <a:solidFill>
                <a:srgbClr val="FFFFFF"/>
              </a:solidFill>
            </a:endParaRPr>
          </a:p>
          <a:p>
            <a:pPr algn="ctr">
              <a:buFont typeface="Wingdings" pitchFamily="2" charset="2"/>
              <a:buNone/>
            </a:pPr>
            <a:r>
              <a:rPr kumimoji="1" lang="zh-CN" altLang="en-US" sz="1600">
                <a:solidFill>
                  <a:srgbClr val="FFFFFF"/>
                </a:solidFill>
              </a:rPr>
              <a:t>（元数据、动态领域模型）</a:t>
            </a:r>
            <a:endParaRPr kumimoji="1" lang="en-US" altLang="zh-CN" sz="1600">
              <a:solidFill>
                <a:srgbClr val="FFFFFF"/>
              </a:solidFill>
            </a:endParaRPr>
          </a:p>
        </p:txBody>
      </p:sp>
      <p:pic>
        <p:nvPicPr>
          <p:cNvPr id="8211" name="Picture 2" descr="C:\Users\tomi_li\AppData\Local\Temp\SNAGHTML19843bb.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6800" y="1100138"/>
            <a:ext cx="862013"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 name="矩形 73"/>
          <p:cNvSpPr>
            <a:spLocks noChangeArrowheads="1"/>
          </p:cNvSpPr>
          <p:nvPr/>
        </p:nvSpPr>
        <p:spPr bwMode="auto">
          <a:xfrm>
            <a:off x="6207125" y="1947863"/>
            <a:ext cx="10080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en-US" altLang="zh-CN" sz="1000"/>
              <a:t>Office</a:t>
            </a:r>
            <a:r>
              <a:rPr lang="zh-CN" altLang="en-US" sz="1000"/>
              <a:t>集成</a:t>
            </a:r>
          </a:p>
        </p:txBody>
      </p:sp>
      <p:sp>
        <p:nvSpPr>
          <p:cNvPr id="8213" name="圆角矩形 15"/>
          <p:cNvSpPr>
            <a:spLocks noChangeArrowheads="1"/>
          </p:cNvSpPr>
          <p:nvPr/>
        </p:nvSpPr>
        <p:spPr bwMode="auto">
          <a:xfrm>
            <a:off x="1898650" y="2214563"/>
            <a:ext cx="2241550" cy="784225"/>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000">
              <a:solidFill>
                <a:srgbClr val="FFFFFF"/>
              </a:solidFill>
            </a:endParaRPr>
          </a:p>
        </p:txBody>
      </p:sp>
      <p:sp>
        <p:nvSpPr>
          <p:cNvPr id="8214" name="TextBox 16"/>
          <p:cNvSpPr txBox="1">
            <a:spLocks noChangeArrowheads="1"/>
          </p:cNvSpPr>
          <p:nvPr/>
        </p:nvSpPr>
        <p:spPr bwMode="auto">
          <a:xfrm>
            <a:off x="1908175" y="2270125"/>
            <a:ext cx="22320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400" dirty="0">
                <a:solidFill>
                  <a:srgbClr val="FFFFFF"/>
                </a:solidFill>
                <a:latin typeface="微软雅黑" pitchFamily="34" charset="-122"/>
                <a:ea typeface="微软雅黑" pitchFamily="34" charset="-122"/>
              </a:rPr>
              <a:t>基础资料、单据、</a:t>
            </a:r>
            <a:r>
              <a:rPr kumimoji="1" lang="zh-CN" altLang="en-US" sz="1400" dirty="0">
                <a:solidFill>
                  <a:srgbClr val="FFFFFF"/>
                </a:solidFill>
                <a:latin typeface="微软雅黑" pitchFamily="34" charset="-122"/>
                <a:ea typeface="微软雅黑" pitchFamily="34" charset="-122"/>
              </a:rPr>
              <a:t>账表、动态表单、系统参数、</a:t>
            </a:r>
            <a:endParaRPr kumimoji="1" lang="en-US" altLang="zh-CN" sz="1400" dirty="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dirty="0" smtClean="0">
                <a:solidFill>
                  <a:srgbClr val="FFFFFF"/>
                </a:solidFill>
                <a:latin typeface="微软雅黑" pitchFamily="34" charset="-122"/>
                <a:ea typeface="微软雅黑" pitchFamily="34" charset="-122"/>
              </a:rPr>
              <a:t>弹性</a:t>
            </a:r>
            <a:r>
              <a:rPr kumimoji="1" lang="zh-CN" altLang="en-US" sz="1400" dirty="0">
                <a:solidFill>
                  <a:srgbClr val="FFFFFF"/>
                </a:solidFill>
                <a:latin typeface="微软雅黑" pitchFamily="34" charset="-122"/>
                <a:ea typeface="微软雅黑" pitchFamily="34" charset="-122"/>
              </a:rPr>
              <a:t>域、移动业务</a:t>
            </a:r>
            <a:endParaRPr lang="en-US" altLang="zh-CN" sz="1400" dirty="0">
              <a:solidFill>
                <a:srgbClr val="FFFFFF"/>
              </a:solidFill>
              <a:latin typeface="微软雅黑" pitchFamily="34" charset="-122"/>
              <a:ea typeface="微软雅黑" pitchFamily="34" charset="-122"/>
            </a:endParaRPr>
          </a:p>
        </p:txBody>
      </p:sp>
      <p:sp>
        <p:nvSpPr>
          <p:cNvPr id="8215" name="TextBox 6"/>
          <p:cNvSpPr txBox="1">
            <a:spLocks noChangeArrowheads="1"/>
          </p:cNvSpPr>
          <p:nvPr/>
        </p:nvSpPr>
        <p:spPr bwMode="auto">
          <a:xfrm>
            <a:off x="754063" y="2468563"/>
            <a:ext cx="900112" cy="325437"/>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成本管理</a:t>
            </a:r>
          </a:p>
        </p:txBody>
      </p:sp>
      <p:sp>
        <p:nvSpPr>
          <p:cNvPr id="8216" name="TextBox 6"/>
          <p:cNvSpPr txBox="1">
            <a:spLocks noChangeArrowheads="1"/>
          </p:cNvSpPr>
          <p:nvPr/>
        </p:nvSpPr>
        <p:spPr bwMode="auto">
          <a:xfrm>
            <a:off x="754063" y="2917825"/>
            <a:ext cx="900112" cy="327025"/>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资产管理</a:t>
            </a:r>
          </a:p>
        </p:txBody>
      </p:sp>
      <p:sp>
        <p:nvSpPr>
          <p:cNvPr id="8217" name="TextBox 6"/>
          <p:cNvSpPr txBox="1">
            <a:spLocks noChangeArrowheads="1"/>
          </p:cNvSpPr>
          <p:nvPr/>
        </p:nvSpPr>
        <p:spPr bwMode="auto">
          <a:xfrm>
            <a:off x="754063" y="3368675"/>
            <a:ext cx="900112" cy="327025"/>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供应链</a:t>
            </a:r>
          </a:p>
        </p:txBody>
      </p:sp>
      <p:sp>
        <p:nvSpPr>
          <p:cNvPr id="8218" name="TextBox 6"/>
          <p:cNvSpPr txBox="1">
            <a:spLocks noChangeArrowheads="1"/>
          </p:cNvSpPr>
          <p:nvPr/>
        </p:nvSpPr>
        <p:spPr bwMode="auto">
          <a:xfrm>
            <a:off x="754063" y="3819525"/>
            <a:ext cx="900112" cy="32543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生产制造</a:t>
            </a:r>
          </a:p>
        </p:txBody>
      </p:sp>
      <p:sp>
        <p:nvSpPr>
          <p:cNvPr id="8219" name="TextBox 6"/>
          <p:cNvSpPr txBox="1">
            <a:spLocks noChangeArrowheads="1"/>
          </p:cNvSpPr>
          <p:nvPr/>
        </p:nvSpPr>
        <p:spPr bwMode="auto">
          <a:xfrm>
            <a:off x="754063" y="4270375"/>
            <a:ext cx="900112" cy="32543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人力资源</a:t>
            </a:r>
          </a:p>
        </p:txBody>
      </p:sp>
      <p:sp>
        <p:nvSpPr>
          <p:cNvPr id="8220" name="TextBox 6"/>
          <p:cNvSpPr txBox="1">
            <a:spLocks noChangeArrowheads="1"/>
          </p:cNvSpPr>
          <p:nvPr/>
        </p:nvSpPr>
        <p:spPr bwMode="auto">
          <a:xfrm>
            <a:off x="754063" y="5626100"/>
            <a:ext cx="900112" cy="32543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en-US" altLang="zh-CN" sz="1400">
                <a:solidFill>
                  <a:srgbClr val="FFFFFF"/>
                </a:solidFill>
                <a:latin typeface="微软雅黑" pitchFamily="34" charset="-122"/>
                <a:ea typeface="微软雅黑" pitchFamily="34" charset="-122"/>
              </a:rPr>
              <a:t>…</a:t>
            </a:r>
            <a:endParaRPr kumimoji="1" lang="zh-CN" altLang="en-US" sz="1400">
              <a:solidFill>
                <a:srgbClr val="FFFFFF"/>
              </a:solidFill>
              <a:latin typeface="微软雅黑" pitchFamily="34" charset="-122"/>
              <a:ea typeface="微软雅黑" pitchFamily="34" charset="-122"/>
            </a:endParaRPr>
          </a:p>
        </p:txBody>
      </p:sp>
      <p:sp>
        <p:nvSpPr>
          <p:cNvPr id="8221" name="TextBox 16"/>
          <p:cNvSpPr txBox="1">
            <a:spLocks noChangeArrowheads="1"/>
          </p:cNvSpPr>
          <p:nvPr/>
        </p:nvSpPr>
        <p:spPr bwMode="auto">
          <a:xfrm>
            <a:off x="2143125" y="4718050"/>
            <a:ext cx="1785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a:solidFill>
                  <a:srgbClr val="FFFFFF"/>
                </a:solidFill>
                <a:latin typeface="微软雅黑" pitchFamily="34" charset="-122"/>
                <a:ea typeface="微软雅黑" pitchFamily="34" charset="-122"/>
              </a:rPr>
              <a:t>集成开发平台</a:t>
            </a:r>
            <a:endParaRPr lang="en-US" altLang="zh-CN">
              <a:solidFill>
                <a:srgbClr val="FFFFFF"/>
              </a:solidFill>
              <a:latin typeface="微软雅黑" pitchFamily="34" charset="-122"/>
              <a:ea typeface="微软雅黑" pitchFamily="34" charset="-122"/>
            </a:endParaRPr>
          </a:p>
        </p:txBody>
      </p:sp>
      <p:sp>
        <p:nvSpPr>
          <p:cNvPr id="8222" name="TextBox 18"/>
          <p:cNvSpPr txBox="1">
            <a:spLocks noChangeArrowheads="1"/>
          </p:cNvSpPr>
          <p:nvPr/>
        </p:nvSpPr>
        <p:spPr bwMode="auto">
          <a:xfrm>
            <a:off x="4356100" y="4718050"/>
            <a:ext cx="2001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a:solidFill>
                  <a:srgbClr val="FFFFFF"/>
                </a:solidFill>
                <a:latin typeface="微软雅黑" pitchFamily="34" charset="-122"/>
                <a:ea typeface="微软雅黑" pitchFamily="34" charset="-122"/>
              </a:rPr>
              <a:t>套打设计平台</a:t>
            </a:r>
            <a:endParaRPr lang="en-US" altLang="zh-CN">
              <a:solidFill>
                <a:srgbClr val="FFFFFF"/>
              </a:solidFill>
              <a:latin typeface="微软雅黑" pitchFamily="34" charset="-122"/>
              <a:ea typeface="微软雅黑" pitchFamily="34" charset="-122"/>
            </a:endParaRPr>
          </a:p>
        </p:txBody>
      </p:sp>
      <p:sp>
        <p:nvSpPr>
          <p:cNvPr id="8223" name="TextBox 16"/>
          <p:cNvSpPr txBox="1">
            <a:spLocks noChangeArrowheads="1"/>
          </p:cNvSpPr>
          <p:nvPr/>
        </p:nvSpPr>
        <p:spPr bwMode="auto">
          <a:xfrm>
            <a:off x="2000250" y="3857625"/>
            <a:ext cx="207168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600">
                <a:solidFill>
                  <a:srgbClr val="FFFFFF"/>
                </a:solidFill>
                <a:latin typeface="微软雅黑" pitchFamily="34" charset="-122"/>
                <a:ea typeface="微软雅黑" pitchFamily="34" charset="-122"/>
              </a:rPr>
              <a:t>字段集、控件集</a:t>
            </a:r>
            <a:endParaRPr kumimoji="1" lang="en-US" altLang="zh-CN" sz="16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600">
                <a:solidFill>
                  <a:srgbClr val="FFFFFF"/>
                </a:solidFill>
                <a:latin typeface="微软雅黑" pitchFamily="34" charset="-122"/>
                <a:ea typeface="微软雅黑" pitchFamily="34" charset="-122"/>
              </a:rPr>
              <a:t>属性组合</a:t>
            </a:r>
            <a:endParaRPr kumimoji="1" lang="en-US" altLang="zh-CN" sz="1600">
              <a:solidFill>
                <a:srgbClr val="FFFFFF"/>
              </a:solidFill>
              <a:latin typeface="微软雅黑" pitchFamily="34" charset="-122"/>
              <a:ea typeface="微软雅黑" pitchFamily="34" charset="-122"/>
            </a:endParaRPr>
          </a:p>
        </p:txBody>
      </p:sp>
      <p:sp>
        <p:nvSpPr>
          <p:cNvPr id="8224" name="圆角矩形 15"/>
          <p:cNvSpPr>
            <a:spLocks noChangeArrowheads="1"/>
          </p:cNvSpPr>
          <p:nvPr/>
        </p:nvSpPr>
        <p:spPr bwMode="auto">
          <a:xfrm>
            <a:off x="4211638" y="2205038"/>
            <a:ext cx="2279650" cy="785812"/>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2400">
              <a:solidFill>
                <a:srgbClr val="FFFFFF"/>
              </a:solidFill>
            </a:endParaRPr>
          </a:p>
        </p:txBody>
      </p:sp>
      <p:sp>
        <p:nvSpPr>
          <p:cNvPr id="8225" name="圆角矩形 15"/>
          <p:cNvSpPr>
            <a:spLocks noChangeArrowheads="1"/>
          </p:cNvSpPr>
          <p:nvPr/>
        </p:nvSpPr>
        <p:spPr bwMode="auto">
          <a:xfrm>
            <a:off x="6551613" y="2205038"/>
            <a:ext cx="2160587" cy="785812"/>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Wingdings" pitchFamily="2" charset="2"/>
              <a:buNone/>
            </a:pPr>
            <a:endParaRPr kumimoji="1" lang="en-US" altLang="zh-CN" sz="1400">
              <a:solidFill>
                <a:srgbClr val="FFFFFF"/>
              </a:solidFill>
            </a:endParaRPr>
          </a:p>
        </p:txBody>
      </p:sp>
      <p:sp>
        <p:nvSpPr>
          <p:cNvPr id="51" name="TextBox 50"/>
          <p:cNvSpPr txBox="1"/>
          <p:nvPr/>
        </p:nvSpPr>
        <p:spPr>
          <a:xfrm>
            <a:off x="1979613" y="1196975"/>
            <a:ext cx="360362" cy="954088"/>
          </a:xfrm>
          <a:prstGeom prst="rect">
            <a:avLst/>
          </a:prstGeom>
          <a:noFill/>
        </p:spPr>
        <p:txBody>
          <a:bodyPr>
            <a:spAutoFit/>
          </a:bodyPr>
          <a:lstStyle/>
          <a:p>
            <a:pPr>
              <a:buFont typeface="Wingdings" pitchFamily="2" charset="2"/>
              <a:buNone/>
              <a:defRPr/>
            </a:pPr>
            <a:r>
              <a:rPr lang="zh-CN" altLang="en-US" sz="1400" b="1" dirty="0">
                <a:solidFill>
                  <a:schemeClr val="accent5">
                    <a:lumMod val="50000"/>
                  </a:schemeClr>
                </a:solidFill>
              </a:rPr>
              <a:t>发布展示</a:t>
            </a:r>
          </a:p>
        </p:txBody>
      </p:sp>
      <p:sp>
        <p:nvSpPr>
          <p:cNvPr id="8227" name="圆角矩形 9"/>
          <p:cNvSpPr>
            <a:spLocks noChangeArrowheads="1"/>
          </p:cNvSpPr>
          <p:nvPr/>
        </p:nvSpPr>
        <p:spPr bwMode="auto">
          <a:xfrm>
            <a:off x="4211638" y="4640263"/>
            <a:ext cx="2278062" cy="719137"/>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400">
              <a:solidFill>
                <a:srgbClr val="FFFFFF"/>
              </a:solidFill>
            </a:endParaRPr>
          </a:p>
        </p:txBody>
      </p:sp>
      <p:sp>
        <p:nvSpPr>
          <p:cNvPr id="8228" name="圆角矩形 10"/>
          <p:cNvSpPr>
            <a:spLocks noChangeArrowheads="1"/>
          </p:cNvSpPr>
          <p:nvPr/>
        </p:nvSpPr>
        <p:spPr bwMode="auto">
          <a:xfrm>
            <a:off x="6564313" y="4640263"/>
            <a:ext cx="2159000" cy="719137"/>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Wingdings" pitchFamily="2" charset="2"/>
              <a:buNone/>
            </a:pPr>
            <a:endParaRPr kumimoji="1" lang="en-US" altLang="zh-CN" sz="1400">
              <a:solidFill>
                <a:srgbClr val="FFFFFF"/>
              </a:solidFill>
            </a:endParaRPr>
          </a:p>
        </p:txBody>
      </p:sp>
      <p:sp>
        <p:nvSpPr>
          <p:cNvPr id="8229" name="圆角矩形 14"/>
          <p:cNvSpPr>
            <a:spLocks noChangeArrowheads="1"/>
          </p:cNvSpPr>
          <p:nvPr/>
        </p:nvSpPr>
        <p:spPr bwMode="auto">
          <a:xfrm>
            <a:off x="1908175" y="4640263"/>
            <a:ext cx="2239963" cy="719137"/>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400">
              <a:solidFill>
                <a:srgbClr val="FFFFFF"/>
              </a:solidFill>
            </a:endParaRPr>
          </a:p>
        </p:txBody>
      </p:sp>
      <p:sp>
        <p:nvSpPr>
          <p:cNvPr id="8230" name="圆角矩形 9"/>
          <p:cNvSpPr>
            <a:spLocks noChangeArrowheads="1"/>
          </p:cNvSpPr>
          <p:nvPr/>
        </p:nvSpPr>
        <p:spPr bwMode="auto">
          <a:xfrm>
            <a:off x="4211638" y="3848100"/>
            <a:ext cx="2278062" cy="720725"/>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400">
              <a:solidFill>
                <a:srgbClr val="FFFFFF"/>
              </a:solidFill>
            </a:endParaRPr>
          </a:p>
        </p:txBody>
      </p:sp>
      <p:sp>
        <p:nvSpPr>
          <p:cNvPr id="8231" name="圆角矩形 10"/>
          <p:cNvSpPr>
            <a:spLocks noChangeArrowheads="1"/>
          </p:cNvSpPr>
          <p:nvPr/>
        </p:nvSpPr>
        <p:spPr bwMode="auto">
          <a:xfrm>
            <a:off x="6564313" y="3848100"/>
            <a:ext cx="2159000" cy="720725"/>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Wingdings" pitchFamily="2" charset="2"/>
              <a:buNone/>
            </a:pPr>
            <a:endParaRPr kumimoji="1" lang="en-US" altLang="zh-CN" sz="1400">
              <a:solidFill>
                <a:srgbClr val="FFFFFF"/>
              </a:solidFill>
            </a:endParaRPr>
          </a:p>
        </p:txBody>
      </p:sp>
      <p:sp>
        <p:nvSpPr>
          <p:cNvPr id="8232" name="圆角矩形 14"/>
          <p:cNvSpPr>
            <a:spLocks noChangeArrowheads="1"/>
          </p:cNvSpPr>
          <p:nvPr/>
        </p:nvSpPr>
        <p:spPr bwMode="auto">
          <a:xfrm>
            <a:off x="1908175" y="3848100"/>
            <a:ext cx="2239963" cy="720725"/>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400">
              <a:solidFill>
                <a:srgbClr val="FFFFFF"/>
              </a:solidFill>
            </a:endParaRPr>
          </a:p>
        </p:txBody>
      </p:sp>
      <p:sp>
        <p:nvSpPr>
          <p:cNvPr id="8233" name="TextBox 16"/>
          <p:cNvSpPr txBox="1">
            <a:spLocks noChangeArrowheads="1"/>
          </p:cNvSpPr>
          <p:nvPr/>
        </p:nvSpPr>
        <p:spPr bwMode="auto">
          <a:xfrm>
            <a:off x="2124075" y="4797425"/>
            <a:ext cx="1785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a:solidFill>
                  <a:srgbClr val="FFFFFF"/>
                </a:solidFill>
                <a:latin typeface="微软雅黑" pitchFamily="34" charset="-122"/>
                <a:ea typeface="微软雅黑" pitchFamily="34" charset="-122"/>
              </a:rPr>
              <a:t>集成开发平台</a:t>
            </a:r>
            <a:endParaRPr lang="en-US" altLang="zh-CN">
              <a:solidFill>
                <a:srgbClr val="FFFFFF"/>
              </a:solidFill>
              <a:latin typeface="微软雅黑" pitchFamily="34" charset="-122"/>
              <a:ea typeface="微软雅黑" pitchFamily="34" charset="-122"/>
            </a:endParaRPr>
          </a:p>
        </p:txBody>
      </p:sp>
      <p:sp>
        <p:nvSpPr>
          <p:cNvPr id="8234" name="TextBox 18"/>
          <p:cNvSpPr txBox="1">
            <a:spLocks noChangeArrowheads="1"/>
          </p:cNvSpPr>
          <p:nvPr/>
        </p:nvSpPr>
        <p:spPr bwMode="auto">
          <a:xfrm>
            <a:off x="4427538" y="4797425"/>
            <a:ext cx="185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a:solidFill>
                  <a:srgbClr val="FFFFFF"/>
                </a:solidFill>
                <a:latin typeface="微软雅黑" pitchFamily="34" charset="-122"/>
                <a:ea typeface="微软雅黑" pitchFamily="34" charset="-122"/>
              </a:rPr>
              <a:t>套打设计平台</a:t>
            </a:r>
            <a:endParaRPr lang="en-US" altLang="zh-CN">
              <a:solidFill>
                <a:srgbClr val="FFFFFF"/>
              </a:solidFill>
              <a:latin typeface="微软雅黑" pitchFamily="34" charset="-122"/>
              <a:ea typeface="微软雅黑" pitchFamily="34" charset="-122"/>
            </a:endParaRPr>
          </a:p>
        </p:txBody>
      </p:sp>
      <p:sp>
        <p:nvSpPr>
          <p:cNvPr id="8235" name="TextBox 17"/>
          <p:cNvSpPr txBox="1">
            <a:spLocks noChangeArrowheads="1"/>
          </p:cNvSpPr>
          <p:nvPr/>
        </p:nvSpPr>
        <p:spPr bwMode="auto">
          <a:xfrm>
            <a:off x="6804025" y="4797425"/>
            <a:ext cx="1714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dirty="0" smtClean="0">
                <a:solidFill>
                  <a:srgbClr val="FFFFFF"/>
                </a:solidFill>
                <a:latin typeface="微软雅黑" pitchFamily="34" charset="-122"/>
                <a:ea typeface="微软雅黑" pitchFamily="34" charset="-122"/>
              </a:rPr>
              <a:t>万能报表平台</a:t>
            </a:r>
            <a:endParaRPr lang="en-US" altLang="zh-CN" dirty="0">
              <a:solidFill>
                <a:srgbClr val="FFFFFF"/>
              </a:solidFill>
              <a:latin typeface="微软雅黑" pitchFamily="34" charset="-122"/>
              <a:ea typeface="微软雅黑" pitchFamily="34" charset="-122"/>
            </a:endParaRPr>
          </a:p>
        </p:txBody>
      </p:sp>
      <p:sp>
        <p:nvSpPr>
          <p:cNvPr id="8236" name="TextBox 16"/>
          <p:cNvSpPr txBox="1">
            <a:spLocks noChangeArrowheads="1"/>
          </p:cNvSpPr>
          <p:nvPr/>
        </p:nvSpPr>
        <p:spPr bwMode="auto">
          <a:xfrm>
            <a:off x="1979613" y="3933825"/>
            <a:ext cx="2071687"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600">
                <a:solidFill>
                  <a:srgbClr val="FFFFFF"/>
                </a:solidFill>
                <a:latin typeface="微软雅黑" pitchFamily="34" charset="-122"/>
                <a:ea typeface="微软雅黑" pitchFamily="34" charset="-122"/>
              </a:rPr>
              <a:t>字段集、控件集</a:t>
            </a:r>
            <a:endParaRPr kumimoji="1" lang="en-US" altLang="zh-CN" sz="16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600">
                <a:solidFill>
                  <a:srgbClr val="FFFFFF"/>
                </a:solidFill>
                <a:latin typeface="微软雅黑" pitchFamily="34" charset="-122"/>
                <a:ea typeface="微软雅黑" pitchFamily="34" charset="-122"/>
              </a:rPr>
              <a:t>属性组合</a:t>
            </a:r>
            <a:endParaRPr kumimoji="1" lang="en-US" altLang="zh-CN" sz="1600">
              <a:solidFill>
                <a:srgbClr val="FFFFFF"/>
              </a:solidFill>
              <a:latin typeface="微软雅黑" pitchFamily="34" charset="-122"/>
              <a:ea typeface="微软雅黑" pitchFamily="34" charset="-122"/>
            </a:endParaRPr>
          </a:p>
        </p:txBody>
      </p:sp>
      <p:sp>
        <p:nvSpPr>
          <p:cNvPr id="8237" name="TextBox 18"/>
          <p:cNvSpPr txBox="1">
            <a:spLocks noChangeArrowheads="1"/>
          </p:cNvSpPr>
          <p:nvPr/>
        </p:nvSpPr>
        <p:spPr bwMode="auto">
          <a:xfrm>
            <a:off x="4500563" y="3933825"/>
            <a:ext cx="1685925"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600">
                <a:solidFill>
                  <a:srgbClr val="FFFFFF"/>
                </a:solidFill>
                <a:latin typeface="微软雅黑" pitchFamily="34" charset="-122"/>
                <a:ea typeface="微软雅黑" pitchFamily="34" charset="-122"/>
              </a:rPr>
              <a:t>控件集、数据源</a:t>
            </a:r>
            <a:endParaRPr kumimoji="1" lang="en-US" altLang="zh-CN" sz="16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600">
                <a:solidFill>
                  <a:srgbClr val="FFFFFF"/>
                </a:solidFill>
                <a:latin typeface="微软雅黑" pitchFamily="34" charset="-122"/>
                <a:ea typeface="微软雅黑" pitchFamily="34" charset="-122"/>
              </a:rPr>
              <a:t>属性组合</a:t>
            </a:r>
            <a:endParaRPr lang="en-US" altLang="zh-CN" sz="1600">
              <a:solidFill>
                <a:srgbClr val="FFFFFF"/>
              </a:solidFill>
              <a:latin typeface="微软雅黑" pitchFamily="34" charset="-122"/>
              <a:ea typeface="微软雅黑" pitchFamily="34" charset="-122"/>
            </a:endParaRPr>
          </a:p>
        </p:txBody>
      </p:sp>
      <p:sp>
        <p:nvSpPr>
          <p:cNvPr id="8238" name="TextBox 17"/>
          <p:cNvSpPr txBox="1">
            <a:spLocks noChangeArrowheads="1"/>
          </p:cNvSpPr>
          <p:nvPr/>
        </p:nvSpPr>
        <p:spPr bwMode="auto">
          <a:xfrm>
            <a:off x="6600825" y="3921125"/>
            <a:ext cx="207168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600">
                <a:solidFill>
                  <a:srgbClr val="FFFFFF"/>
                </a:solidFill>
                <a:latin typeface="微软雅黑" pitchFamily="34" charset="-122"/>
                <a:ea typeface="微软雅黑" pitchFamily="34" charset="-122"/>
              </a:rPr>
              <a:t>控件集、区段集、</a:t>
            </a:r>
            <a:endParaRPr kumimoji="1" lang="en-US" altLang="zh-CN" sz="16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600">
                <a:solidFill>
                  <a:srgbClr val="FFFFFF"/>
                </a:solidFill>
                <a:latin typeface="微软雅黑" pitchFamily="34" charset="-122"/>
                <a:ea typeface="微软雅黑" pitchFamily="34" charset="-122"/>
              </a:rPr>
              <a:t>数据源、属性组合</a:t>
            </a:r>
            <a:endParaRPr kumimoji="1" lang="en-US" altLang="zh-CN" sz="1600">
              <a:solidFill>
                <a:srgbClr val="FFFFFF"/>
              </a:solidFill>
              <a:latin typeface="微软雅黑" pitchFamily="34" charset="-122"/>
              <a:ea typeface="微软雅黑" pitchFamily="34" charset="-122"/>
            </a:endParaRPr>
          </a:p>
        </p:txBody>
      </p:sp>
      <p:sp>
        <p:nvSpPr>
          <p:cNvPr id="8239" name="TextBox 17"/>
          <p:cNvSpPr txBox="1">
            <a:spLocks noChangeArrowheads="1"/>
          </p:cNvSpPr>
          <p:nvPr/>
        </p:nvSpPr>
        <p:spPr bwMode="auto">
          <a:xfrm>
            <a:off x="4716463" y="2349500"/>
            <a:ext cx="1439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dirty="0">
                <a:solidFill>
                  <a:srgbClr val="FFFFFF"/>
                </a:solidFill>
                <a:latin typeface="微软雅黑" pitchFamily="34" charset="-122"/>
                <a:ea typeface="微软雅黑" pitchFamily="34" charset="-122"/>
              </a:rPr>
              <a:t>基础</a:t>
            </a:r>
            <a:r>
              <a:rPr kumimoji="1" lang="zh-CN" altLang="en-US" sz="1400" dirty="0" smtClean="0">
                <a:solidFill>
                  <a:srgbClr val="FFFFFF"/>
                </a:solidFill>
                <a:latin typeface="微软雅黑" pitchFamily="34" charset="-122"/>
                <a:ea typeface="微软雅黑" pitchFamily="34" charset="-122"/>
              </a:rPr>
              <a:t>资料、单据</a:t>
            </a:r>
            <a:endParaRPr kumimoji="1" lang="en-US" altLang="zh-CN" sz="1400" dirty="0" smtClean="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dirty="0" smtClean="0">
                <a:solidFill>
                  <a:srgbClr val="FFFFFF"/>
                </a:solidFill>
                <a:latin typeface="微软雅黑" pitchFamily="34" charset="-122"/>
                <a:ea typeface="微软雅黑" pitchFamily="34" charset="-122"/>
              </a:rPr>
              <a:t>动态表单、账表</a:t>
            </a:r>
            <a:endParaRPr kumimoji="1" lang="en-US" altLang="zh-CN" sz="1400" dirty="0">
              <a:solidFill>
                <a:srgbClr val="FFFFFF"/>
              </a:solidFill>
              <a:latin typeface="微软雅黑" pitchFamily="34" charset="-122"/>
              <a:ea typeface="微软雅黑" pitchFamily="34" charset="-122"/>
            </a:endParaRPr>
          </a:p>
        </p:txBody>
      </p:sp>
      <p:sp>
        <p:nvSpPr>
          <p:cNvPr id="8240" name="TextBox 19"/>
          <p:cNvSpPr txBox="1">
            <a:spLocks noChangeArrowheads="1"/>
          </p:cNvSpPr>
          <p:nvPr/>
        </p:nvSpPr>
        <p:spPr bwMode="auto">
          <a:xfrm>
            <a:off x="7012700" y="2228612"/>
            <a:ext cx="1297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400" dirty="0">
                <a:solidFill>
                  <a:srgbClr val="FFFFFF"/>
                </a:solidFill>
                <a:latin typeface="微软雅黑" pitchFamily="34" charset="-122"/>
                <a:ea typeface="微软雅黑" pitchFamily="34" charset="-122"/>
              </a:rPr>
              <a:t>单据类报表</a:t>
            </a:r>
            <a:endParaRPr lang="en-US" altLang="zh-CN" sz="1400" dirty="0">
              <a:solidFill>
                <a:srgbClr val="FFFFFF"/>
              </a:solidFill>
              <a:latin typeface="微软雅黑" pitchFamily="34" charset="-122"/>
              <a:ea typeface="微软雅黑" pitchFamily="34" charset="-122"/>
            </a:endParaRPr>
          </a:p>
          <a:p>
            <a:pPr algn="ctr" eaLnBrk="1" hangingPunct="1">
              <a:buFont typeface="Wingdings" pitchFamily="2" charset="2"/>
              <a:buNone/>
            </a:pPr>
            <a:r>
              <a:rPr lang="zh-CN" altLang="en-US" sz="1400" dirty="0">
                <a:solidFill>
                  <a:srgbClr val="FFFFFF"/>
                </a:solidFill>
                <a:latin typeface="微软雅黑" pitchFamily="34" charset="-122"/>
                <a:ea typeface="微软雅黑" pitchFamily="34" charset="-122"/>
              </a:rPr>
              <a:t>列表类</a:t>
            </a:r>
            <a:r>
              <a:rPr lang="zh-CN" altLang="en-US" sz="1400" dirty="0" smtClean="0">
                <a:solidFill>
                  <a:srgbClr val="FFFFFF"/>
                </a:solidFill>
                <a:latin typeface="微软雅黑" pitchFamily="34" charset="-122"/>
                <a:ea typeface="微软雅黑" pitchFamily="34" charset="-122"/>
              </a:rPr>
              <a:t>报表</a:t>
            </a:r>
            <a:endParaRPr lang="en-US" altLang="zh-CN" sz="1400" dirty="0" smtClean="0">
              <a:solidFill>
                <a:srgbClr val="FFFFFF"/>
              </a:solidFill>
              <a:latin typeface="微软雅黑" pitchFamily="34" charset="-122"/>
              <a:ea typeface="微软雅黑" pitchFamily="34" charset="-122"/>
            </a:endParaRPr>
          </a:p>
          <a:p>
            <a:pPr algn="ctr" eaLnBrk="1" hangingPunct="1">
              <a:buFont typeface="Wingdings" pitchFamily="2" charset="2"/>
              <a:buNone/>
            </a:pPr>
            <a:r>
              <a:rPr lang="en-US" altLang="zh-CN" sz="1400" dirty="0" smtClean="0">
                <a:solidFill>
                  <a:srgbClr val="FFFFFF"/>
                </a:solidFill>
                <a:latin typeface="微软雅黑" pitchFamily="34" charset="-122"/>
                <a:ea typeface="微软雅黑" pitchFamily="34" charset="-122"/>
              </a:rPr>
              <a:t>SQL </a:t>
            </a:r>
            <a:r>
              <a:rPr lang="zh-CN" altLang="en-US" sz="1400" dirty="0" smtClean="0">
                <a:solidFill>
                  <a:srgbClr val="FFFFFF"/>
                </a:solidFill>
                <a:latin typeface="微软雅黑" pitchFamily="34" charset="-122"/>
                <a:ea typeface="微软雅黑" pitchFamily="34" charset="-122"/>
              </a:rPr>
              <a:t>增强报表</a:t>
            </a:r>
            <a:endParaRPr lang="en-US" altLang="zh-CN" sz="1400" dirty="0">
              <a:solidFill>
                <a:srgbClr val="FFFFFF"/>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单据头字段</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181421300"/>
              </p:ext>
            </p:extLst>
          </p:nvPr>
        </p:nvGraphicFramePr>
        <p:xfrm>
          <a:off x="395536" y="836712"/>
          <a:ext cx="8208912" cy="5256584"/>
        </p:xfrm>
        <a:graphic>
          <a:graphicData uri="http://schemas.openxmlformats.org/drawingml/2006/table">
            <a:tbl>
              <a:tblPr firstRow="1" firstCol="1" bandRow="1">
                <a:tableStyleId>{5C22544A-7EE6-4342-B048-85BDC9FD1C3A}</a:tableStyleId>
              </a:tblPr>
              <a:tblGrid>
                <a:gridCol w="985069"/>
                <a:gridCol w="1897171"/>
                <a:gridCol w="1240458"/>
                <a:gridCol w="875617"/>
                <a:gridCol w="1149248"/>
                <a:gridCol w="2061349"/>
              </a:tblGrid>
              <a:tr h="618422">
                <a:tc>
                  <a:txBody>
                    <a:bodyPr/>
                    <a:lstStyle/>
                    <a:p>
                      <a:pPr algn="l">
                        <a:spcAft>
                          <a:spcPts val="0"/>
                        </a:spcAft>
                      </a:pPr>
                      <a:r>
                        <a:rPr lang="zh-CN" sz="1200" kern="0" dirty="0">
                          <a:effectLst/>
                        </a:rPr>
                        <a:t>字段</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字段说明</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所在位置</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字段类型</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字段来源</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字段控制</a:t>
                      </a:r>
                      <a:endParaRPr lang="zh-CN" sz="1200" kern="100">
                        <a:effectLst/>
                        <a:latin typeface="Times New Roman"/>
                        <a:ea typeface="宋体"/>
                      </a:endParaRPr>
                    </a:p>
                  </a:txBody>
                  <a:tcPr marL="68580" marR="68580" marT="0" marB="0"/>
                </a:tc>
              </a:tr>
              <a:tr h="927632">
                <a:tc>
                  <a:txBody>
                    <a:bodyPr/>
                    <a:lstStyle/>
                    <a:p>
                      <a:pPr algn="l">
                        <a:spcAft>
                          <a:spcPts val="0"/>
                        </a:spcAft>
                      </a:pPr>
                      <a:r>
                        <a:rPr lang="zh-CN" altLang="en-US" sz="1200" kern="0" dirty="0" smtClean="0">
                          <a:effectLst/>
                        </a:rPr>
                        <a:t>单据</a:t>
                      </a:r>
                      <a:r>
                        <a:rPr lang="zh-CN" sz="1200" kern="0" dirty="0" smtClean="0">
                          <a:effectLst/>
                        </a:rPr>
                        <a:t>编号</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dirty="0">
                          <a:effectLst/>
                        </a:rPr>
                        <a:t>单据编号由系统根据〖单据类型〗中设置的编码规则自动生成。</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表头</a:t>
                      </a:r>
                      <a:r>
                        <a:rPr lang="en-US" sz="1200" kern="0">
                          <a:effectLst/>
                        </a:rPr>
                        <a:t>-</a:t>
                      </a:r>
                      <a:r>
                        <a:rPr lang="zh-CN" sz="1200" kern="0">
                          <a:effectLst/>
                        </a:rPr>
                        <a:t>基本页签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单据编号</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单据类型或手工录入</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　</a:t>
                      </a:r>
                      <a:endParaRPr lang="zh-CN" sz="1200" kern="100">
                        <a:effectLst/>
                        <a:latin typeface="Times New Roman"/>
                        <a:ea typeface="宋体"/>
                      </a:endParaRPr>
                    </a:p>
                  </a:txBody>
                  <a:tcPr marL="68580" marR="68580" marT="0" marB="0" anchor="ctr"/>
                </a:tc>
              </a:tr>
              <a:tr h="371053">
                <a:tc>
                  <a:txBody>
                    <a:bodyPr/>
                    <a:lstStyle/>
                    <a:p>
                      <a:pPr algn="l">
                        <a:spcAft>
                          <a:spcPts val="0"/>
                        </a:spcAft>
                      </a:pPr>
                      <a:r>
                        <a:rPr lang="zh-CN" sz="1200" kern="0" dirty="0">
                          <a:effectLst/>
                        </a:rPr>
                        <a:t>单据类型</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dirty="0">
                          <a:effectLst/>
                        </a:rPr>
                        <a:t>指采购订单的单据类别</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表头</a:t>
                      </a:r>
                      <a:r>
                        <a:rPr lang="en-US" sz="1200" kern="0">
                          <a:effectLst/>
                        </a:rPr>
                        <a:t>-</a:t>
                      </a:r>
                      <a:r>
                        <a:rPr lang="zh-CN" sz="1200" kern="0">
                          <a:effectLst/>
                        </a:rPr>
                        <a:t>基本页签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单据类型</a:t>
                      </a:r>
                      <a:endParaRPr lang="zh-CN" sz="1200" kern="100">
                        <a:effectLst/>
                        <a:latin typeface="Times New Roman"/>
                        <a:ea typeface="宋体"/>
                      </a:endParaRPr>
                    </a:p>
                  </a:txBody>
                  <a:tcPr marL="68580" marR="68580" marT="0" marB="0"/>
                </a:tc>
                <a:tc>
                  <a:txBody>
                    <a:bodyPr/>
                    <a:lstStyle/>
                    <a:p>
                      <a:pPr algn="l">
                        <a:spcAft>
                          <a:spcPts val="0"/>
                        </a:spcAft>
                      </a:pPr>
                      <a:r>
                        <a:rPr lang="zh-CN" sz="1200" kern="0" dirty="0">
                          <a:effectLst/>
                        </a:rPr>
                        <a:t>手工录入</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　</a:t>
                      </a:r>
                      <a:endParaRPr lang="zh-CN" sz="1200" kern="100">
                        <a:effectLst/>
                        <a:latin typeface="Times New Roman"/>
                        <a:ea typeface="宋体"/>
                      </a:endParaRPr>
                    </a:p>
                  </a:txBody>
                  <a:tcPr marL="68580" marR="68580" marT="0" marB="0" anchor="ctr"/>
                </a:tc>
              </a:tr>
              <a:tr h="371053">
                <a:tc>
                  <a:txBody>
                    <a:bodyPr/>
                    <a:lstStyle/>
                    <a:p>
                      <a:pPr algn="l">
                        <a:spcAft>
                          <a:spcPts val="0"/>
                        </a:spcAft>
                      </a:pPr>
                      <a:r>
                        <a:rPr lang="zh-CN" sz="1200" kern="0">
                          <a:effectLst/>
                        </a:rPr>
                        <a:t>供应商</a:t>
                      </a:r>
                      <a:endParaRPr lang="zh-CN" sz="1200" kern="100">
                        <a:effectLst/>
                        <a:latin typeface="Times New Roman"/>
                        <a:ea typeface="宋体"/>
                      </a:endParaRPr>
                    </a:p>
                  </a:txBody>
                  <a:tcPr marL="68580" marR="68580" marT="0" marB="0"/>
                </a:tc>
                <a:tc>
                  <a:txBody>
                    <a:bodyPr/>
                    <a:lstStyle/>
                    <a:p>
                      <a:pPr algn="l">
                        <a:spcAft>
                          <a:spcPts val="0"/>
                        </a:spcAft>
                      </a:pPr>
                      <a:r>
                        <a:rPr lang="zh-CN" sz="1200" kern="0" dirty="0">
                          <a:effectLst/>
                        </a:rPr>
                        <a:t>指提供物料的供货单位</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表头</a:t>
                      </a:r>
                      <a:r>
                        <a:rPr lang="en-US" sz="1200" kern="0">
                          <a:effectLst/>
                        </a:rPr>
                        <a:t>-</a:t>
                      </a:r>
                      <a:r>
                        <a:rPr lang="zh-CN" sz="1200" kern="0">
                          <a:effectLst/>
                        </a:rPr>
                        <a:t>基本页签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基础资料</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手工录入</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　</a:t>
                      </a:r>
                      <a:endParaRPr lang="zh-CN" sz="1200" kern="100">
                        <a:effectLst/>
                        <a:latin typeface="Times New Roman"/>
                        <a:ea typeface="宋体"/>
                      </a:endParaRPr>
                    </a:p>
                  </a:txBody>
                  <a:tcPr marL="68580" marR="68580" marT="0" marB="0" anchor="ctr"/>
                </a:tc>
              </a:tr>
              <a:tr h="371053">
                <a:tc>
                  <a:txBody>
                    <a:bodyPr/>
                    <a:lstStyle/>
                    <a:p>
                      <a:pPr algn="l">
                        <a:spcAft>
                          <a:spcPts val="0"/>
                        </a:spcAft>
                      </a:pPr>
                      <a:r>
                        <a:rPr lang="zh-CN" altLang="en-US" sz="1200" kern="0" dirty="0" smtClean="0">
                          <a:effectLst/>
                        </a:rPr>
                        <a:t>单据</a:t>
                      </a:r>
                      <a:r>
                        <a:rPr lang="zh-CN" sz="1200" kern="0" dirty="0" smtClean="0">
                          <a:effectLst/>
                        </a:rPr>
                        <a:t>状态</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dirty="0">
                          <a:effectLst/>
                        </a:rPr>
                        <a:t>单据的状态</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表头</a:t>
                      </a:r>
                      <a:r>
                        <a:rPr lang="en-US" sz="1200" kern="0">
                          <a:effectLst/>
                        </a:rPr>
                        <a:t>-</a:t>
                      </a:r>
                      <a:r>
                        <a:rPr lang="zh-CN" sz="1200" kern="0">
                          <a:effectLst/>
                        </a:rPr>
                        <a:t>基本页签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单据状态</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系统控制</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　</a:t>
                      </a:r>
                      <a:endParaRPr lang="zh-CN" sz="1200" kern="100">
                        <a:effectLst/>
                        <a:latin typeface="Times New Roman"/>
                        <a:ea typeface="宋体"/>
                      </a:endParaRPr>
                    </a:p>
                  </a:txBody>
                  <a:tcPr marL="68580" marR="68580" marT="0" marB="0" anchor="ctr"/>
                </a:tc>
              </a:tr>
              <a:tr h="371053">
                <a:tc>
                  <a:txBody>
                    <a:bodyPr/>
                    <a:lstStyle/>
                    <a:p>
                      <a:pPr algn="l">
                        <a:spcAft>
                          <a:spcPts val="0"/>
                        </a:spcAft>
                      </a:pPr>
                      <a:r>
                        <a:rPr lang="zh-CN" altLang="en-US" sz="1200" kern="0" dirty="0" smtClean="0">
                          <a:effectLst/>
                          <a:latin typeface="+mn-lt"/>
                          <a:ea typeface="+mn-ea"/>
                        </a:rPr>
                        <a:t>备注</a:t>
                      </a:r>
                      <a:endParaRPr lang="zh-CN" sz="1200" kern="100" dirty="0">
                        <a:effectLst/>
                        <a:latin typeface="Times New Roman"/>
                        <a:ea typeface="宋体"/>
                      </a:endParaRPr>
                    </a:p>
                  </a:txBody>
                  <a:tcPr marL="68580" marR="68580" marT="0" marB="0"/>
                </a:tc>
                <a:tc>
                  <a:txBody>
                    <a:bodyPr/>
                    <a:lstStyle/>
                    <a:p>
                      <a:pPr algn="l">
                        <a:spcAft>
                          <a:spcPts val="0"/>
                        </a:spcAft>
                      </a:pPr>
                      <a:r>
                        <a:rPr lang="zh-CN" altLang="en-US" sz="1200" kern="100" dirty="0" smtClean="0">
                          <a:effectLst/>
                          <a:latin typeface="Times New Roman"/>
                          <a:ea typeface="宋体"/>
                        </a:rPr>
                        <a:t>录入</a:t>
                      </a:r>
                      <a:r>
                        <a:rPr lang="zh-CN" altLang="en-US" sz="1200" kern="100" baseline="0" dirty="0" smtClean="0">
                          <a:effectLst/>
                          <a:latin typeface="Times New Roman"/>
                          <a:ea typeface="宋体"/>
                        </a:rPr>
                        <a:t>备注内容</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dirty="0">
                          <a:effectLst/>
                        </a:rPr>
                        <a:t>表头</a:t>
                      </a:r>
                      <a:r>
                        <a:rPr lang="en-US" sz="1200" kern="0" dirty="0">
                          <a:effectLst/>
                        </a:rPr>
                        <a:t>-</a:t>
                      </a:r>
                      <a:r>
                        <a:rPr lang="zh-CN" sz="1200" kern="0" dirty="0">
                          <a:effectLst/>
                        </a:rPr>
                        <a:t>基本页签</a:t>
                      </a:r>
                      <a:endParaRPr lang="zh-CN" sz="1200" kern="100" dirty="0">
                        <a:effectLst/>
                        <a:latin typeface="Times New Roman"/>
                        <a:ea typeface="宋体"/>
                      </a:endParaRPr>
                    </a:p>
                  </a:txBody>
                  <a:tcPr marL="68580" marR="68580" marT="0" marB="0"/>
                </a:tc>
                <a:tc>
                  <a:txBody>
                    <a:bodyPr/>
                    <a:lstStyle/>
                    <a:p>
                      <a:pPr algn="l">
                        <a:spcAft>
                          <a:spcPts val="0"/>
                        </a:spcAft>
                      </a:pPr>
                      <a:r>
                        <a:rPr lang="zh-CN" altLang="en-US" sz="1200" kern="0" dirty="0" smtClean="0">
                          <a:effectLst/>
                          <a:latin typeface="+mn-lt"/>
                          <a:ea typeface="+mn-ea"/>
                        </a:rPr>
                        <a:t>文本</a:t>
                      </a:r>
                      <a:endParaRPr lang="zh-CN" sz="1200" kern="100" dirty="0">
                        <a:effectLst/>
                        <a:latin typeface="Times New Roman"/>
                        <a:ea typeface="宋体"/>
                      </a:endParaRPr>
                    </a:p>
                  </a:txBody>
                  <a:tcPr marL="68580" marR="68580" marT="0" marB="0"/>
                </a:tc>
                <a:tc>
                  <a:txBody>
                    <a:bodyPr/>
                    <a:lstStyle/>
                    <a:p>
                      <a:pPr algn="l">
                        <a:spcAft>
                          <a:spcPts val="0"/>
                        </a:spcAft>
                      </a:pPr>
                      <a:r>
                        <a:rPr lang="zh-CN" altLang="en-US" sz="1200" kern="0" dirty="0" smtClean="0">
                          <a:effectLst/>
                          <a:latin typeface="+mn-lt"/>
                          <a:ea typeface="+mn-ea"/>
                        </a:rPr>
                        <a:t>手工录入</a:t>
                      </a:r>
                      <a:endParaRPr lang="zh-CN" sz="1200" kern="100" dirty="0">
                        <a:effectLst/>
                        <a:latin typeface="Times New Roman"/>
                        <a:ea typeface="宋体"/>
                      </a:endParaRPr>
                    </a:p>
                  </a:txBody>
                  <a:tcPr marL="68580" marR="68580" marT="0" marB="0"/>
                </a:tc>
                <a:tc>
                  <a:txBody>
                    <a:bodyPr/>
                    <a:lstStyle/>
                    <a:p>
                      <a:pPr algn="l">
                        <a:spcAft>
                          <a:spcPts val="0"/>
                        </a:spcAft>
                      </a:pPr>
                      <a:r>
                        <a:rPr lang="en-US" sz="1200" kern="0" dirty="0">
                          <a:effectLst/>
                        </a:rPr>
                        <a:t> </a:t>
                      </a:r>
                      <a:endParaRPr lang="zh-CN" sz="1200" kern="100" dirty="0">
                        <a:effectLst/>
                        <a:latin typeface="Times New Roman"/>
                        <a:ea typeface="宋体"/>
                      </a:endParaRPr>
                    </a:p>
                  </a:txBody>
                  <a:tcPr marL="68580" marR="68580" marT="0" marB="0"/>
                </a:tc>
              </a:tr>
              <a:tr h="371053">
                <a:tc>
                  <a:txBody>
                    <a:bodyPr/>
                    <a:lstStyle/>
                    <a:p>
                      <a:pPr algn="l">
                        <a:spcAft>
                          <a:spcPts val="0"/>
                        </a:spcAft>
                      </a:pPr>
                      <a:r>
                        <a:rPr lang="zh-CN" sz="1200" kern="0">
                          <a:effectLst/>
                        </a:rPr>
                        <a:t>创建人</a:t>
                      </a:r>
                      <a:endParaRPr lang="zh-CN" sz="1200" kern="100">
                        <a:effectLst/>
                        <a:latin typeface="Times New Roman"/>
                        <a:ea typeface="宋体"/>
                      </a:endParaRPr>
                    </a:p>
                  </a:txBody>
                  <a:tcPr marL="68580" marR="68580" marT="0" marB="0"/>
                </a:tc>
                <a:tc>
                  <a:txBody>
                    <a:bodyPr/>
                    <a:lstStyle/>
                    <a:p>
                      <a:pPr algn="l">
                        <a:spcAft>
                          <a:spcPts val="0"/>
                        </a:spcAft>
                      </a:pPr>
                      <a:r>
                        <a:rPr lang="zh-CN" sz="1200" kern="0" dirty="0">
                          <a:effectLst/>
                        </a:rPr>
                        <a:t>指新增当前单据的用户</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表头</a:t>
                      </a:r>
                      <a:r>
                        <a:rPr lang="en-US" sz="1200" kern="0">
                          <a:effectLst/>
                        </a:rPr>
                        <a:t>-</a:t>
                      </a:r>
                      <a:r>
                        <a:rPr lang="zh-CN" sz="1200" kern="0">
                          <a:effectLst/>
                        </a:rPr>
                        <a:t>其他页签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创建人</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系统控制</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　</a:t>
                      </a:r>
                      <a:endParaRPr lang="zh-CN" sz="1200" kern="100">
                        <a:effectLst/>
                        <a:latin typeface="Times New Roman"/>
                        <a:ea typeface="宋体"/>
                      </a:endParaRPr>
                    </a:p>
                  </a:txBody>
                  <a:tcPr marL="68580" marR="68580" marT="0" marB="0"/>
                </a:tc>
              </a:tr>
              <a:tr h="371053">
                <a:tc>
                  <a:txBody>
                    <a:bodyPr/>
                    <a:lstStyle/>
                    <a:p>
                      <a:pPr algn="l">
                        <a:spcAft>
                          <a:spcPts val="0"/>
                        </a:spcAft>
                      </a:pPr>
                      <a:r>
                        <a:rPr lang="zh-CN" sz="1200" kern="0">
                          <a:effectLst/>
                        </a:rPr>
                        <a:t>创建日期</a:t>
                      </a:r>
                      <a:endParaRPr lang="zh-CN" sz="1200" kern="100">
                        <a:effectLst/>
                        <a:latin typeface="Times New Roman"/>
                        <a:ea typeface="宋体"/>
                      </a:endParaRPr>
                    </a:p>
                  </a:txBody>
                  <a:tcPr marL="68580" marR="68580" marT="0" marB="0"/>
                </a:tc>
                <a:tc>
                  <a:txBody>
                    <a:bodyPr/>
                    <a:lstStyle/>
                    <a:p>
                      <a:pPr algn="l">
                        <a:spcAft>
                          <a:spcPts val="0"/>
                        </a:spcAft>
                      </a:pPr>
                      <a:r>
                        <a:rPr lang="zh-CN" sz="1200" kern="0" dirty="0">
                          <a:effectLst/>
                        </a:rPr>
                        <a:t>指新增当前单据的日期</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表头</a:t>
                      </a:r>
                      <a:r>
                        <a:rPr lang="en-US" sz="1200" kern="0">
                          <a:effectLst/>
                        </a:rPr>
                        <a:t>-</a:t>
                      </a:r>
                      <a:r>
                        <a:rPr lang="zh-CN" sz="1200" kern="0">
                          <a:effectLst/>
                        </a:rPr>
                        <a:t>其他页签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创建日期</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系统控制</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　</a:t>
                      </a:r>
                      <a:endParaRPr lang="zh-CN" sz="1200" kern="100">
                        <a:effectLst/>
                        <a:latin typeface="Times New Roman"/>
                        <a:ea typeface="宋体"/>
                      </a:endParaRPr>
                    </a:p>
                  </a:txBody>
                  <a:tcPr marL="68580" marR="68580" marT="0" marB="0" anchor="ctr"/>
                </a:tc>
              </a:tr>
              <a:tr h="371053">
                <a:tc>
                  <a:txBody>
                    <a:bodyPr/>
                    <a:lstStyle/>
                    <a:p>
                      <a:pPr algn="l">
                        <a:spcAft>
                          <a:spcPts val="0"/>
                        </a:spcAft>
                      </a:pPr>
                      <a:r>
                        <a:rPr lang="zh-CN" sz="1200" kern="0" dirty="0">
                          <a:effectLst/>
                        </a:rPr>
                        <a:t>修改人</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指修改当前单据的用户</a:t>
                      </a:r>
                      <a:endParaRPr lang="zh-CN" sz="1200" kern="100">
                        <a:effectLst/>
                        <a:latin typeface="Times New Roman"/>
                        <a:ea typeface="宋体"/>
                      </a:endParaRPr>
                    </a:p>
                  </a:txBody>
                  <a:tcPr marL="68580" marR="68580" marT="0" marB="0"/>
                </a:tc>
                <a:tc>
                  <a:txBody>
                    <a:bodyPr/>
                    <a:lstStyle/>
                    <a:p>
                      <a:pPr algn="l">
                        <a:spcAft>
                          <a:spcPts val="0"/>
                        </a:spcAft>
                      </a:pPr>
                      <a:r>
                        <a:rPr lang="zh-CN" sz="1200" kern="0" dirty="0">
                          <a:effectLst/>
                        </a:rPr>
                        <a:t>表头</a:t>
                      </a:r>
                      <a:r>
                        <a:rPr lang="en-US" sz="1200" kern="0" dirty="0">
                          <a:effectLst/>
                        </a:rPr>
                        <a:t>-</a:t>
                      </a:r>
                      <a:r>
                        <a:rPr lang="zh-CN" sz="1200" kern="0" dirty="0">
                          <a:effectLst/>
                        </a:rPr>
                        <a:t>其他页签</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修改人</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系统控制</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　</a:t>
                      </a:r>
                      <a:endParaRPr lang="zh-CN" sz="1200" kern="100">
                        <a:effectLst/>
                        <a:latin typeface="Times New Roman"/>
                        <a:ea typeface="宋体"/>
                      </a:endParaRPr>
                    </a:p>
                  </a:txBody>
                  <a:tcPr marL="68580" marR="68580" marT="0" marB="0" anchor="ctr"/>
                </a:tc>
              </a:tr>
              <a:tr h="371053">
                <a:tc>
                  <a:txBody>
                    <a:bodyPr/>
                    <a:lstStyle/>
                    <a:p>
                      <a:pPr algn="l">
                        <a:spcAft>
                          <a:spcPts val="0"/>
                        </a:spcAft>
                      </a:pPr>
                      <a:r>
                        <a:rPr lang="zh-CN" sz="1200" kern="0">
                          <a:effectLst/>
                        </a:rPr>
                        <a:t>修改日期</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指修改当前单据的日期</a:t>
                      </a:r>
                      <a:endParaRPr lang="zh-CN" sz="1200" kern="100">
                        <a:effectLst/>
                        <a:latin typeface="Times New Roman"/>
                        <a:ea typeface="宋体"/>
                      </a:endParaRPr>
                    </a:p>
                  </a:txBody>
                  <a:tcPr marL="68580" marR="68580" marT="0" marB="0"/>
                </a:tc>
                <a:tc>
                  <a:txBody>
                    <a:bodyPr/>
                    <a:lstStyle/>
                    <a:p>
                      <a:pPr algn="l">
                        <a:spcAft>
                          <a:spcPts val="0"/>
                        </a:spcAft>
                      </a:pPr>
                      <a:r>
                        <a:rPr lang="zh-CN" sz="1200" kern="0" dirty="0">
                          <a:effectLst/>
                        </a:rPr>
                        <a:t>表头</a:t>
                      </a:r>
                      <a:r>
                        <a:rPr lang="en-US" sz="1200" kern="0" dirty="0">
                          <a:effectLst/>
                        </a:rPr>
                        <a:t>-</a:t>
                      </a:r>
                      <a:r>
                        <a:rPr lang="zh-CN" sz="1200" kern="0" dirty="0">
                          <a:effectLst/>
                        </a:rPr>
                        <a:t>其他页签</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修改日期</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系统控制</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　</a:t>
                      </a:r>
                      <a:endParaRPr lang="zh-CN" sz="1200" kern="100">
                        <a:effectLst/>
                        <a:latin typeface="Times New Roman"/>
                        <a:ea typeface="宋体"/>
                      </a:endParaRPr>
                    </a:p>
                  </a:txBody>
                  <a:tcPr marL="68580" marR="68580" marT="0" marB="0" anchor="ctr"/>
                </a:tc>
              </a:tr>
              <a:tr h="371053">
                <a:tc>
                  <a:txBody>
                    <a:bodyPr/>
                    <a:lstStyle/>
                    <a:p>
                      <a:pPr algn="l">
                        <a:spcAft>
                          <a:spcPts val="0"/>
                        </a:spcAft>
                      </a:pPr>
                      <a:r>
                        <a:rPr lang="zh-CN" sz="1200" kern="0">
                          <a:effectLst/>
                        </a:rPr>
                        <a:t>审核人</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指审核当前单据的用户</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表头</a:t>
                      </a:r>
                      <a:r>
                        <a:rPr lang="en-US" sz="1200" kern="0">
                          <a:effectLst/>
                        </a:rPr>
                        <a:t>-</a:t>
                      </a:r>
                      <a:r>
                        <a:rPr lang="zh-CN" sz="1200" kern="0">
                          <a:effectLst/>
                        </a:rPr>
                        <a:t>其他页签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dirty="0">
                          <a:effectLst/>
                        </a:rPr>
                        <a:t>用户</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dirty="0">
                          <a:effectLst/>
                        </a:rPr>
                        <a:t>系统控制</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dirty="0">
                          <a:effectLst/>
                        </a:rPr>
                        <a:t>　</a:t>
                      </a:r>
                      <a:endParaRPr lang="zh-CN" sz="1200" kern="100" dirty="0">
                        <a:effectLst/>
                        <a:latin typeface="Times New Roman"/>
                        <a:ea typeface="宋体"/>
                      </a:endParaRPr>
                    </a:p>
                  </a:txBody>
                  <a:tcPr marL="68580" marR="68580" marT="0" marB="0" anchor="ctr"/>
                </a:tc>
              </a:tr>
              <a:tr h="371053">
                <a:tc>
                  <a:txBody>
                    <a:bodyPr/>
                    <a:lstStyle/>
                    <a:p>
                      <a:pPr algn="l">
                        <a:spcAft>
                          <a:spcPts val="0"/>
                        </a:spcAft>
                      </a:pPr>
                      <a:r>
                        <a:rPr lang="zh-CN" sz="1200" kern="0">
                          <a:effectLst/>
                        </a:rPr>
                        <a:t>审核日期</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指审核当前单据的日期</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表头</a:t>
                      </a:r>
                      <a:r>
                        <a:rPr lang="en-US" sz="1200" kern="0">
                          <a:effectLst/>
                        </a:rPr>
                        <a:t>-</a:t>
                      </a:r>
                      <a:r>
                        <a:rPr lang="zh-CN" sz="1200" kern="0">
                          <a:effectLst/>
                        </a:rPr>
                        <a:t>其他页签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日期</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系统控制</a:t>
                      </a:r>
                      <a:endParaRPr lang="zh-CN" sz="1200" kern="100">
                        <a:effectLst/>
                        <a:latin typeface="Times New Roman"/>
                        <a:ea typeface="宋体"/>
                      </a:endParaRPr>
                    </a:p>
                  </a:txBody>
                  <a:tcPr marL="68580" marR="68580" marT="0" marB="0"/>
                </a:tc>
                <a:tc>
                  <a:txBody>
                    <a:bodyPr/>
                    <a:lstStyle/>
                    <a:p>
                      <a:pPr algn="l">
                        <a:spcAft>
                          <a:spcPts val="0"/>
                        </a:spcAft>
                      </a:pPr>
                      <a:r>
                        <a:rPr lang="zh-CN" sz="1200" kern="0" dirty="0">
                          <a:effectLst/>
                        </a:rPr>
                        <a:t>　</a:t>
                      </a:r>
                      <a:endParaRPr lang="zh-CN" sz="12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363653269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单据体字段</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655114275"/>
              </p:ext>
            </p:extLst>
          </p:nvPr>
        </p:nvGraphicFramePr>
        <p:xfrm>
          <a:off x="395536" y="1261061"/>
          <a:ext cx="8280920" cy="4256171"/>
        </p:xfrm>
        <a:graphic>
          <a:graphicData uri="http://schemas.openxmlformats.org/drawingml/2006/table">
            <a:tbl>
              <a:tblPr firstRow="1" firstCol="1" bandRow="1">
                <a:tableStyleId>{5C22544A-7EE6-4342-B048-85BDC9FD1C3A}</a:tableStyleId>
              </a:tblPr>
              <a:tblGrid>
                <a:gridCol w="993710"/>
                <a:gridCol w="1814602"/>
                <a:gridCol w="1350550"/>
                <a:gridCol w="883298"/>
                <a:gridCol w="1159329"/>
                <a:gridCol w="2079431"/>
              </a:tblGrid>
              <a:tr h="418914">
                <a:tc>
                  <a:txBody>
                    <a:bodyPr/>
                    <a:lstStyle/>
                    <a:p>
                      <a:pPr algn="l">
                        <a:spcAft>
                          <a:spcPts val="0"/>
                        </a:spcAft>
                      </a:pPr>
                      <a:r>
                        <a:rPr lang="zh-CN" sz="1200" kern="0" dirty="0">
                          <a:effectLst/>
                        </a:rPr>
                        <a:t>字段</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rPr>
                        <a:t>字段说明</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所在位置</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字段类型</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字段来源</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rPr>
                        <a:t>字段控制</a:t>
                      </a:r>
                      <a:endParaRPr lang="zh-CN" sz="1200" kern="100">
                        <a:effectLst/>
                        <a:latin typeface="Times New Roman"/>
                        <a:ea typeface="宋体"/>
                      </a:endParaRPr>
                    </a:p>
                  </a:txBody>
                  <a:tcPr marL="68580" marR="68580" marT="0" marB="0"/>
                </a:tc>
              </a:tr>
              <a:tr h="1206474">
                <a:tc>
                  <a:txBody>
                    <a:bodyPr/>
                    <a:lstStyle/>
                    <a:p>
                      <a:pPr algn="l">
                        <a:spcAft>
                          <a:spcPts val="0"/>
                        </a:spcAft>
                      </a:pPr>
                      <a:r>
                        <a:rPr lang="zh-CN" sz="1200" kern="0" dirty="0">
                          <a:effectLst/>
                          <a:latin typeface="Times New Roman"/>
                          <a:ea typeface="宋体"/>
                          <a:cs typeface="宋体"/>
                        </a:rPr>
                        <a:t>物料代码</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指物料的编码</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表体</a:t>
                      </a:r>
                      <a:r>
                        <a:rPr lang="en-US" sz="1200" kern="0">
                          <a:effectLst/>
                          <a:latin typeface="Times New Roman"/>
                          <a:ea typeface="宋体"/>
                          <a:cs typeface="宋体"/>
                        </a:rPr>
                        <a:t>-</a:t>
                      </a:r>
                      <a:r>
                        <a:rPr lang="zh-CN" sz="1200" kern="0">
                          <a:effectLst/>
                          <a:latin typeface="Times New Roman"/>
                          <a:ea typeface="宋体"/>
                          <a:cs typeface="宋体"/>
                        </a:rPr>
                        <a:t>明细页签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基础资料</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手工录入</a:t>
                      </a:r>
                      <a:endParaRPr lang="zh-CN" sz="1200" kern="100">
                        <a:effectLst/>
                        <a:latin typeface="Times New Roman"/>
                        <a:ea typeface="宋体"/>
                      </a:endParaRPr>
                    </a:p>
                  </a:txBody>
                  <a:tcPr marL="68580" marR="68580" marT="0" marB="0"/>
                </a:tc>
                <a:tc>
                  <a:txBody>
                    <a:bodyPr/>
                    <a:lstStyle/>
                    <a:p>
                      <a:pPr algn="l">
                        <a:spcAft>
                          <a:spcPts val="0"/>
                        </a:spcAft>
                      </a:pPr>
                      <a:r>
                        <a:rPr lang="en-US" sz="1200" kern="0">
                          <a:solidFill>
                            <a:srgbClr val="000000"/>
                          </a:solidFill>
                          <a:effectLst/>
                          <a:latin typeface="宋体"/>
                          <a:ea typeface="宋体"/>
                          <a:cs typeface="宋体"/>
                        </a:rPr>
                        <a:t>1</a:t>
                      </a:r>
                      <a:r>
                        <a:rPr lang="zh-CN" sz="1200" kern="0">
                          <a:solidFill>
                            <a:srgbClr val="000000"/>
                          </a:solidFill>
                          <a:effectLst/>
                          <a:latin typeface="Times New Roman"/>
                          <a:ea typeface="宋体"/>
                          <a:cs typeface="宋体"/>
                        </a:rPr>
                        <a:t>、手工录入或</a:t>
                      </a:r>
                      <a:r>
                        <a:rPr lang="en-US" sz="1200" kern="0">
                          <a:solidFill>
                            <a:srgbClr val="000000"/>
                          </a:solidFill>
                          <a:effectLst/>
                          <a:latin typeface="Times New Roman"/>
                          <a:ea typeface="宋体"/>
                        </a:rPr>
                        <a:t>F7</a:t>
                      </a:r>
                      <a:r>
                        <a:rPr lang="zh-CN" sz="1200" kern="0">
                          <a:solidFill>
                            <a:srgbClr val="000000"/>
                          </a:solidFill>
                          <a:effectLst/>
                          <a:latin typeface="Times New Roman"/>
                          <a:ea typeface="宋体"/>
                          <a:cs typeface="宋体"/>
                        </a:rPr>
                        <a:t>从物料资料中选择；</a:t>
                      </a:r>
                      <a:r>
                        <a:rPr lang="en-US" sz="1200" kern="0">
                          <a:solidFill>
                            <a:srgbClr val="000000"/>
                          </a:solidFill>
                          <a:effectLst/>
                          <a:latin typeface="Times New Roman"/>
                          <a:ea typeface="宋体"/>
                          <a:cs typeface="宋体"/>
                        </a:rPr>
                        <a:t/>
                      </a:r>
                      <a:br>
                        <a:rPr lang="en-US" sz="1200" kern="0">
                          <a:solidFill>
                            <a:srgbClr val="000000"/>
                          </a:solidFill>
                          <a:effectLst/>
                          <a:latin typeface="Times New Roman"/>
                          <a:ea typeface="宋体"/>
                          <a:cs typeface="宋体"/>
                        </a:rPr>
                      </a:br>
                      <a:r>
                        <a:rPr lang="en-US" sz="1200" kern="0">
                          <a:solidFill>
                            <a:srgbClr val="000000"/>
                          </a:solidFill>
                          <a:effectLst/>
                          <a:latin typeface="Times New Roman"/>
                          <a:ea typeface="宋体"/>
                        </a:rPr>
                        <a:t>2</a:t>
                      </a:r>
                      <a:r>
                        <a:rPr lang="zh-CN" sz="1200" kern="0">
                          <a:solidFill>
                            <a:srgbClr val="000000"/>
                          </a:solidFill>
                          <a:effectLst/>
                          <a:latin typeface="Times New Roman"/>
                          <a:ea typeface="宋体"/>
                          <a:cs typeface="宋体"/>
                        </a:rPr>
                        <a:t>、支持录入部分代码后再</a:t>
                      </a:r>
                      <a:r>
                        <a:rPr lang="en-US" sz="1200" kern="0">
                          <a:solidFill>
                            <a:srgbClr val="000000"/>
                          </a:solidFill>
                          <a:effectLst/>
                          <a:latin typeface="Times New Roman"/>
                          <a:ea typeface="宋体"/>
                        </a:rPr>
                        <a:t>F7</a:t>
                      </a:r>
                      <a:r>
                        <a:rPr lang="zh-CN" sz="1200" kern="0">
                          <a:solidFill>
                            <a:srgbClr val="000000"/>
                          </a:solidFill>
                          <a:effectLst/>
                          <a:latin typeface="Times New Roman"/>
                          <a:ea typeface="宋体"/>
                          <a:cs typeface="宋体"/>
                        </a:rPr>
                        <a:t>的模糊查询；</a:t>
                      </a:r>
                      <a:r>
                        <a:rPr lang="en-US" sz="1200" kern="0">
                          <a:solidFill>
                            <a:srgbClr val="000000"/>
                          </a:solidFill>
                          <a:effectLst/>
                          <a:latin typeface="Times New Roman"/>
                          <a:ea typeface="宋体"/>
                          <a:cs typeface="宋体"/>
                        </a:rPr>
                        <a:t/>
                      </a:r>
                      <a:br>
                        <a:rPr lang="en-US" sz="1200" kern="0">
                          <a:solidFill>
                            <a:srgbClr val="000000"/>
                          </a:solidFill>
                          <a:effectLst/>
                          <a:latin typeface="Times New Roman"/>
                          <a:ea typeface="宋体"/>
                          <a:cs typeface="宋体"/>
                        </a:rPr>
                      </a:br>
                      <a:r>
                        <a:rPr lang="en-US" sz="1200" kern="0">
                          <a:solidFill>
                            <a:srgbClr val="000000"/>
                          </a:solidFill>
                          <a:effectLst/>
                          <a:latin typeface="Times New Roman"/>
                          <a:ea typeface="宋体"/>
                        </a:rPr>
                        <a:t>3</a:t>
                      </a:r>
                      <a:r>
                        <a:rPr lang="zh-CN" sz="1200" kern="0">
                          <a:solidFill>
                            <a:srgbClr val="000000"/>
                          </a:solidFill>
                          <a:effectLst/>
                          <a:latin typeface="Times New Roman"/>
                          <a:ea typeface="宋体"/>
                          <a:cs typeface="宋体"/>
                        </a:rPr>
                        <a:t>、关联单据时携带来源单据的物料代码；</a:t>
                      </a:r>
                      <a:r>
                        <a:rPr lang="en-US" sz="1200" kern="0">
                          <a:solidFill>
                            <a:srgbClr val="000000"/>
                          </a:solidFill>
                          <a:effectLst/>
                          <a:latin typeface="Times New Roman"/>
                          <a:ea typeface="宋体"/>
                        </a:rPr>
                        <a:t>                                                                 </a:t>
                      </a:r>
                      <a:endParaRPr lang="zh-CN" sz="1200" kern="100">
                        <a:effectLst/>
                        <a:latin typeface="Times New Roman"/>
                        <a:ea typeface="宋体"/>
                      </a:endParaRPr>
                    </a:p>
                  </a:txBody>
                  <a:tcPr marL="68580" marR="68580" marT="0" marB="0"/>
                </a:tc>
              </a:tr>
              <a:tr h="402158">
                <a:tc>
                  <a:txBody>
                    <a:bodyPr/>
                    <a:lstStyle/>
                    <a:p>
                      <a:pPr algn="l">
                        <a:spcAft>
                          <a:spcPts val="0"/>
                        </a:spcAft>
                      </a:pPr>
                      <a:r>
                        <a:rPr lang="zh-CN" sz="1200" kern="0" dirty="0">
                          <a:effectLst/>
                          <a:latin typeface="Times New Roman"/>
                          <a:ea typeface="宋体"/>
                          <a:cs typeface="宋体"/>
                        </a:rPr>
                        <a:t>物料名称</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指物料的名称</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表体</a:t>
                      </a:r>
                      <a:r>
                        <a:rPr lang="en-US" sz="1200" kern="0">
                          <a:effectLst/>
                          <a:latin typeface="Times New Roman"/>
                          <a:ea typeface="宋体"/>
                          <a:cs typeface="宋体"/>
                        </a:rPr>
                        <a:t>-</a:t>
                      </a:r>
                      <a:r>
                        <a:rPr lang="zh-CN" sz="1200" kern="0">
                          <a:effectLst/>
                          <a:latin typeface="Times New Roman"/>
                          <a:ea typeface="宋体"/>
                          <a:cs typeface="宋体"/>
                        </a:rPr>
                        <a:t>明细页签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基础资料属性</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系统控制</a:t>
                      </a:r>
                      <a:endParaRPr lang="zh-CN" sz="1200" kern="100">
                        <a:effectLst/>
                        <a:latin typeface="Times New Roman"/>
                        <a:ea typeface="宋体"/>
                      </a:endParaRPr>
                    </a:p>
                  </a:txBody>
                  <a:tcPr marL="68580" marR="68580" marT="0" marB="0"/>
                </a:tc>
                <a:tc>
                  <a:txBody>
                    <a:bodyPr/>
                    <a:lstStyle/>
                    <a:p>
                      <a:pPr algn="l">
                        <a:spcAft>
                          <a:spcPts val="0"/>
                        </a:spcAft>
                      </a:pPr>
                      <a:r>
                        <a:rPr lang="en-US" sz="1200" kern="0">
                          <a:effectLst/>
                          <a:latin typeface="宋体"/>
                          <a:ea typeface="宋体"/>
                          <a:cs typeface="宋体"/>
                        </a:rPr>
                        <a:t>1</a:t>
                      </a:r>
                      <a:r>
                        <a:rPr lang="zh-CN" sz="1200" kern="0">
                          <a:effectLst/>
                          <a:latin typeface="Times New Roman"/>
                          <a:ea typeface="宋体"/>
                          <a:cs typeface="宋体"/>
                        </a:rPr>
                        <a:t>、根据物料代码携带物料名称；</a:t>
                      </a:r>
                      <a:endParaRPr lang="zh-CN" sz="1200" kern="100">
                        <a:effectLst/>
                        <a:latin typeface="Times New Roman"/>
                        <a:ea typeface="宋体"/>
                      </a:endParaRPr>
                    </a:p>
                  </a:txBody>
                  <a:tcPr marL="68580" marR="68580" marT="0" marB="0"/>
                </a:tc>
              </a:tr>
              <a:tr h="402158">
                <a:tc>
                  <a:txBody>
                    <a:bodyPr/>
                    <a:lstStyle/>
                    <a:p>
                      <a:pPr algn="l">
                        <a:spcAft>
                          <a:spcPts val="0"/>
                        </a:spcAft>
                      </a:pPr>
                      <a:r>
                        <a:rPr lang="zh-CN" sz="1200" kern="0" dirty="0">
                          <a:effectLst/>
                          <a:latin typeface="Times New Roman"/>
                          <a:ea typeface="宋体"/>
                          <a:cs typeface="宋体"/>
                        </a:rPr>
                        <a:t>规格型号</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指物料的规格型号</a:t>
                      </a:r>
                      <a:endParaRPr lang="zh-CN" sz="1200" kern="100">
                        <a:effectLst/>
                        <a:latin typeface="Times New Roman"/>
                        <a:ea typeface="宋体"/>
                      </a:endParaRPr>
                    </a:p>
                  </a:txBody>
                  <a:tcPr marL="68580" marR="68580" marT="0" marB="0"/>
                </a:tc>
                <a:tc>
                  <a:txBody>
                    <a:bodyPr/>
                    <a:lstStyle/>
                    <a:p>
                      <a:pPr algn="l">
                        <a:spcAft>
                          <a:spcPts val="0"/>
                        </a:spcAft>
                      </a:pPr>
                      <a:r>
                        <a:rPr lang="zh-CN" sz="1200" kern="0" dirty="0">
                          <a:effectLst/>
                          <a:latin typeface="Times New Roman"/>
                          <a:ea typeface="宋体"/>
                          <a:cs typeface="宋体"/>
                        </a:rPr>
                        <a:t>表体</a:t>
                      </a:r>
                      <a:r>
                        <a:rPr lang="en-US" sz="1200" kern="0" dirty="0">
                          <a:effectLst/>
                          <a:latin typeface="Times New Roman"/>
                          <a:ea typeface="宋体"/>
                          <a:cs typeface="宋体"/>
                        </a:rPr>
                        <a:t>-</a:t>
                      </a:r>
                      <a:r>
                        <a:rPr lang="zh-CN" sz="1200" kern="0" dirty="0">
                          <a:effectLst/>
                          <a:latin typeface="Times New Roman"/>
                          <a:ea typeface="宋体"/>
                          <a:cs typeface="宋体"/>
                        </a:rPr>
                        <a:t>明细页签</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基础资料属性</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系统控制</a:t>
                      </a:r>
                      <a:endParaRPr lang="zh-CN" sz="1200" kern="100">
                        <a:effectLst/>
                        <a:latin typeface="Times New Roman"/>
                        <a:ea typeface="宋体"/>
                      </a:endParaRPr>
                    </a:p>
                  </a:txBody>
                  <a:tcPr marL="68580" marR="68580" marT="0" marB="0"/>
                </a:tc>
                <a:tc>
                  <a:txBody>
                    <a:bodyPr/>
                    <a:lstStyle/>
                    <a:p>
                      <a:pPr algn="l">
                        <a:spcAft>
                          <a:spcPts val="0"/>
                        </a:spcAft>
                      </a:pPr>
                      <a:r>
                        <a:rPr lang="en-US" sz="1200" kern="0">
                          <a:effectLst/>
                          <a:latin typeface="宋体"/>
                          <a:ea typeface="宋体"/>
                          <a:cs typeface="宋体"/>
                        </a:rPr>
                        <a:t>1</a:t>
                      </a:r>
                      <a:r>
                        <a:rPr lang="zh-CN" sz="1200" kern="0">
                          <a:effectLst/>
                          <a:latin typeface="Times New Roman"/>
                          <a:ea typeface="宋体"/>
                          <a:cs typeface="宋体"/>
                        </a:rPr>
                        <a:t>、根据物料代码携带规格型号；</a:t>
                      </a:r>
                      <a:endParaRPr lang="zh-CN" sz="1200" kern="100">
                        <a:effectLst/>
                        <a:latin typeface="Times New Roman"/>
                        <a:ea typeface="宋体"/>
                      </a:endParaRPr>
                    </a:p>
                  </a:txBody>
                  <a:tcPr marL="68580" marR="68580" marT="0" marB="0"/>
                </a:tc>
              </a:tr>
              <a:tr h="418914">
                <a:tc>
                  <a:txBody>
                    <a:bodyPr/>
                    <a:lstStyle/>
                    <a:p>
                      <a:pPr algn="l">
                        <a:spcAft>
                          <a:spcPts val="0"/>
                        </a:spcAft>
                      </a:pPr>
                      <a:r>
                        <a:rPr lang="zh-CN" sz="1200" kern="0" dirty="0">
                          <a:effectLst/>
                          <a:latin typeface="Times New Roman"/>
                          <a:ea typeface="宋体"/>
                          <a:cs typeface="宋体"/>
                        </a:rPr>
                        <a:t>单位</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指物料的常用采购单位</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表体</a:t>
                      </a:r>
                      <a:r>
                        <a:rPr lang="en-US" sz="1200" kern="0">
                          <a:effectLst/>
                          <a:latin typeface="Times New Roman"/>
                          <a:ea typeface="宋体"/>
                          <a:cs typeface="宋体"/>
                        </a:rPr>
                        <a:t>-</a:t>
                      </a:r>
                      <a:r>
                        <a:rPr lang="zh-CN" sz="1200" kern="0">
                          <a:effectLst/>
                          <a:latin typeface="Times New Roman"/>
                          <a:ea typeface="宋体"/>
                          <a:cs typeface="宋体"/>
                        </a:rPr>
                        <a:t>明细页签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基础资料</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手工录入</a:t>
                      </a:r>
                      <a:endParaRPr lang="zh-CN" sz="1200" kern="100">
                        <a:effectLst/>
                        <a:latin typeface="Times New Roman"/>
                        <a:ea typeface="宋体"/>
                      </a:endParaRPr>
                    </a:p>
                  </a:txBody>
                  <a:tcPr marL="68580" marR="68580" marT="0" marB="0"/>
                </a:tc>
                <a:tc>
                  <a:txBody>
                    <a:bodyPr/>
                    <a:lstStyle/>
                    <a:p>
                      <a:pPr algn="l">
                        <a:spcAft>
                          <a:spcPts val="0"/>
                        </a:spcAft>
                      </a:pPr>
                      <a:r>
                        <a:rPr lang="en-US" sz="1200" kern="0">
                          <a:effectLst/>
                          <a:latin typeface="宋体"/>
                          <a:ea typeface="宋体"/>
                          <a:cs typeface="宋体"/>
                        </a:rPr>
                        <a:t>1</a:t>
                      </a:r>
                      <a:r>
                        <a:rPr lang="zh-CN" sz="1200" kern="0">
                          <a:effectLst/>
                          <a:latin typeface="Times New Roman"/>
                          <a:ea typeface="宋体"/>
                          <a:cs typeface="宋体"/>
                        </a:rPr>
                        <a:t>、默认携带物料的采购常用单位，可以修改；</a:t>
                      </a:r>
                      <a:endParaRPr lang="zh-CN" sz="1200" kern="100">
                        <a:effectLst/>
                        <a:latin typeface="Times New Roman"/>
                        <a:ea typeface="宋体"/>
                      </a:endParaRPr>
                    </a:p>
                  </a:txBody>
                  <a:tcPr marL="68580" marR="68580" marT="0" marB="0"/>
                </a:tc>
              </a:tr>
              <a:tr h="402158">
                <a:tc>
                  <a:txBody>
                    <a:bodyPr/>
                    <a:lstStyle/>
                    <a:p>
                      <a:pPr algn="l">
                        <a:spcAft>
                          <a:spcPts val="0"/>
                        </a:spcAft>
                      </a:pPr>
                      <a:r>
                        <a:rPr lang="zh-CN" altLang="en-US" sz="1200" kern="0" dirty="0" smtClean="0">
                          <a:effectLst/>
                          <a:latin typeface="Times New Roman"/>
                          <a:ea typeface="宋体"/>
                          <a:cs typeface="宋体"/>
                        </a:rPr>
                        <a:t>采购</a:t>
                      </a:r>
                      <a:r>
                        <a:rPr lang="zh-CN" sz="1200" kern="0" dirty="0" smtClean="0">
                          <a:effectLst/>
                          <a:latin typeface="Times New Roman"/>
                          <a:ea typeface="宋体"/>
                          <a:cs typeface="宋体"/>
                        </a:rPr>
                        <a:t>数量</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按常用单位计量的数量</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表体</a:t>
                      </a:r>
                      <a:r>
                        <a:rPr lang="en-US" sz="1200" kern="0">
                          <a:effectLst/>
                          <a:latin typeface="Times New Roman"/>
                          <a:ea typeface="宋体"/>
                          <a:cs typeface="宋体"/>
                        </a:rPr>
                        <a:t>-</a:t>
                      </a:r>
                      <a:r>
                        <a:rPr lang="zh-CN" sz="1200" kern="0">
                          <a:effectLst/>
                          <a:latin typeface="Times New Roman"/>
                          <a:ea typeface="宋体"/>
                          <a:cs typeface="宋体"/>
                        </a:rPr>
                        <a:t>明细页签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数量</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手工录入</a:t>
                      </a:r>
                      <a:endParaRPr lang="zh-CN" sz="1200" kern="100">
                        <a:effectLst/>
                        <a:latin typeface="Times New Roman"/>
                        <a:ea typeface="宋体"/>
                      </a:endParaRPr>
                    </a:p>
                  </a:txBody>
                  <a:tcPr marL="68580" marR="68580" marT="0" marB="0"/>
                </a:tc>
                <a:tc>
                  <a:txBody>
                    <a:bodyPr/>
                    <a:lstStyle/>
                    <a:p>
                      <a:pPr algn="l">
                        <a:spcAft>
                          <a:spcPts val="0"/>
                        </a:spcAft>
                      </a:pPr>
                      <a:r>
                        <a:rPr lang="en-US" sz="1200" kern="0">
                          <a:effectLst/>
                          <a:latin typeface="宋体"/>
                          <a:ea typeface="宋体"/>
                          <a:cs typeface="宋体"/>
                        </a:rPr>
                        <a:t>1</a:t>
                      </a:r>
                      <a:r>
                        <a:rPr lang="zh-CN" sz="1200" kern="0">
                          <a:effectLst/>
                          <a:latin typeface="Times New Roman"/>
                          <a:ea typeface="宋体"/>
                          <a:cs typeface="宋体"/>
                        </a:rPr>
                        <a:t>、手工录入，精度为单位的数量精度</a:t>
                      </a:r>
                      <a:endParaRPr lang="zh-CN" sz="1200" kern="100">
                        <a:effectLst/>
                        <a:latin typeface="Times New Roman"/>
                        <a:ea typeface="宋体"/>
                      </a:endParaRPr>
                    </a:p>
                  </a:txBody>
                  <a:tcPr marL="68580" marR="68580" marT="0" marB="0"/>
                </a:tc>
              </a:tr>
              <a:tr h="402158">
                <a:tc>
                  <a:txBody>
                    <a:bodyPr/>
                    <a:lstStyle/>
                    <a:p>
                      <a:pPr algn="l">
                        <a:spcAft>
                          <a:spcPts val="0"/>
                        </a:spcAft>
                      </a:pPr>
                      <a:r>
                        <a:rPr lang="zh-CN" sz="1200" kern="0">
                          <a:effectLst/>
                          <a:latin typeface="Times New Roman"/>
                          <a:ea typeface="宋体"/>
                          <a:cs typeface="宋体"/>
                        </a:rPr>
                        <a:t>单价</a:t>
                      </a:r>
                      <a:endParaRPr lang="zh-CN" sz="1200" kern="100">
                        <a:effectLst/>
                        <a:latin typeface="Times New Roman"/>
                        <a:ea typeface="宋体"/>
                      </a:endParaRPr>
                    </a:p>
                  </a:txBody>
                  <a:tcPr marL="68580" marR="68580" marT="0" marB="0"/>
                </a:tc>
                <a:tc>
                  <a:txBody>
                    <a:bodyPr/>
                    <a:lstStyle/>
                    <a:p>
                      <a:pPr algn="l">
                        <a:spcAft>
                          <a:spcPts val="0"/>
                        </a:spcAft>
                      </a:pPr>
                      <a:r>
                        <a:rPr lang="zh-CN" altLang="en-US" sz="1200" kern="100" dirty="0" smtClean="0">
                          <a:effectLst/>
                          <a:latin typeface="Times New Roman"/>
                          <a:ea typeface="宋体"/>
                        </a:rPr>
                        <a:t>单价</a:t>
                      </a:r>
                      <a:endParaRPr lang="zh-CN" sz="1200" kern="100" dirty="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表体</a:t>
                      </a:r>
                      <a:r>
                        <a:rPr lang="en-US" sz="1200" kern="0">
                          <a:effectLst/>
                          <a:latin typeface="Times New Roman"/>
                          <a:ea typeface="宋体"/>
                          <a:cs typeface="宋体"/>
                        </a:rPr>
                        <a:t>-</a:t>
                      </a:r>
                      <a:r>
                        <a:rPr lang="zh-CN" sz="1200" kern="0">
                          <a:effectLst/>
                          <a:latin typeface="Times New Roman"/>
                          <a:ea typeface="宋体"/>
                          <a:cs typeface="宋体"/>
                        </a:rPr>
                        <a:t>明细页签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单价</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手工录入</a:t>
                      </a:r>
                      <a:endParaRPr lang="zh-CN" sz="1200" kern="100">
                        <a:effectLst/>
                        <a:latin typeface="Times New Roman"/>
                        <a:ea typeface="宋体"/>
                      </a:endParaRPr>
                    </a:p>
                  </a:txBody>
                  <a:tcPr marL="68580" marR="68580" marT="0" marB="0"/>
                </a:tc>
                <a:tc>
                  <a:txBody>
                    <a:bodyPr/>
                    <a:lstStyle/>
                    <a:p>
                      <a:pPr algn="l">
                        <a:spcAft>
                          <a:spcPts val="0"/>
                        </a:spcAft>
                      </a:pPr>
                      <a:r>
                        <a:rPr lang="en-US" sz="1200" kern="0">
                          <a:effectLst/>
                          <a:latin typeface="宋体"/>
                          <a:ea typeface="宋体"/>
                          <a:cs typeface="宋体"/>
                        </a:rPr>
                        <a:t>1</a:t>
                      </a:r>
                      <a:r>
                        <a:rPr lang="zh-CN" sz="1200" kern="0">
                          <a:effectLst/>
                          <a:latin typeface="Times New Roman"/>
                          <a:ea typeface="宋体"/>
                          <a:cs typeface="宋体"/>
                        </a:rPr>
                        <a:t>、手工录入；</a:t>
                      </a:r>
                      <a:endParaRPr lang="zh-CN" sz="1200" kern="100">
                        <a:effectLst/>
                        <a:latin typeface="Times New Roman"/>
                        <a:ea typeface="宋体"/>
                      </a:endParaRPr>
                    </a:p>
                  </a:txBody>
                  <a:tcPr marL="68580" marR="68580" marT="0" marB="0"/>
                </a:tc>
              </a:tr>
              <a:tr h="603237">
                <a:tc>
                  <a:txBody>
                    <a:bodyPr/>
                    <a:lstStyle/>
                    <a:p>
                      <a:pPr algn="l">
                        <a:spcAft>
                          <a:spcPts val="0"/>
                        </a:spcAft>
                      </a:pPr>
                      <a:r>
                        <a:rPr lang="zh-CN" sz="1200" kern="0">
                          <a:effectLst/>
                          <a:latin typeface="Times New Roman"/>
                          <a:ea typeface="宋体"/>
                          <a:cs typeface="宋体"/>
                        </a:rPr>
                        <a:t>金额</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指物料的含税金额</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表体</a:t>
                      </a:r>
                      <a:r>
                        <a:rPr lang="en-US" sz="1200" kern="0">
                          <a:effectLst/>
                          <a:latin typeface="Times New Roman"/>
                          <a:ea typeface="宋体"/>
                          <a:cs typeface="宋体"/>
                        </a:rPr>
                        <a:t>-</a:t>
                      </a:r>
                      <a:r>
                        <a:rPr lang="zh-CN" sz="1200" kern="0">
                          <a:effectLst/>
                          <a:latin typeface="Times New Roman"/>
                          <a:ea typeface="宋体"/>
                          <a:cs typeface="宋体"/>
                        </a:rPr>
                        <a:t>明细页签</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金额</a:t>
                      </a:r>
                      <a:endParaRPr lang="zh-CN" sz="1200" kern="100">
                        <a:effectLst/>
                        <a:latin typeface="Times New Roman"/>
                        <a:ea typeface="宋体"/>
                      </a:endParaRPr>
                    </a:p>
                  </a:txBody>
                  <a:tcPr marL="68580" marR="68580" marT="0" marB="0"/>
                </a:tc>
                <a:tc>
                  <a:txBody>
                    <a:bodyPr/>
                    <a:lstStyle/>
                    <a:p>
                      <a:pPr algn="l">
                        <a:spcAft>
                          <a:spcPts val="0"/>
                        </a:spcAft>
                      </a:pPr>
                      <a:r>
                        <a:rPr lang="zh-CN" sz="1200" kern="0">
                          <a:effectLst/>
                          <a:latin typeface="Times New Roman"/>
                          <a:ea typeface="宋体"/>
                          <a:cs typeface="宋体"/>
                        </a:rPr>
                        <a:t>手工录入</a:t>
                      </a:r>
                      <a:endParaRPr lang="zh-CN" sz="1200" kern="100">
                        <a:effectLst/>
                        <a:latin typeface="Times New Roman"/>
                        <a:ea typeface="宋体"/>
                      </a:endParaRPr>
                    </a:p>
                  </a:txBody>
                  <a:tcPr marL="68580" marR="68580" marT="0" marB="0"/>
                </a:tc>
                <a:tc>
                  <a:txBody>
                    <a:bodyPr/>
                    <a:lstStyle/>
                    <a:p>
                      <a:pPr algn="l">
                        <a:spcAft>
                          <a:spcPts val="0"/>
                        </a:spcAft>
                      </a:pPr>
                      <a:r>
                        <a:rPr lang="en-US" sz="1200" kern="0" dirty="0">
                          <a:effectLst/>
                          <a:latin typeface="宋体"/>
                          <a:ea typeface="宋体"/>
                          <a:cs typeface="宋体"/>
                        </a:rPr>
                        <a:t>1</a:t>
                      </a:r>
                      <a:r>
                        <a:rPr lang="zh-CN" sz="1200" kern="0" dirty="0">
                          <a:effectLst/>
                          <a:latin typeface="Times New Roman"/>
                          <a:ea typeface="宋体"/>
                          <a:cs typeface="宋体"/>
                        </a:rPr>
                        <a:t>、根据公式计算得出；</a:t>
                      </a:r>
                      <a:r>
                        <a:rPr lang="en-US" sz="1200" kern="0" dirty="0">
                          <a:effectLst/>
                          <a:latin typeface="Times New Roman"/>
                          <a:ea typeface="宋体"/>
                          <a:cs typeface="宋体"/>
                        </a:rPr>
                        <a:t>2</a:t>
                      </a:r>
                      <a:r>
                        <a:rPr lang="zh-CN" sz="1200" kern="0" dirty="0">
                          <a:effectLst/>
                          <a:latin typeface="Times New Roman"/>
                          <a:ea typeface="宋体"/>
                          <a:cs typeface="宋体"/>
                        </a:rPr>
                        <a:t>、修改时根据其它字段反算；</a:t>
                      </a:r>
                      <a:r>
                        <a:rPr lang="en-US" sz="1200" kern="0" dirty="0">
                          <a:effectLst/>
                          <a:latin typeface="Times New Roman"/>
                          <a:ea typeface="宋体"/>
                          <a:cs typeface="宋体"/>
                        </a:rPr>
                        <a:t>3</a:t>
                      </a:r>
                      <a:r>
                        <a:rPr lang="zh-CN" sz="1200" kern="0" dirty="0">
                          <a:effectLst/>
                          <a:latin typeface="Times New Roman"/>
                          <a:ea typeface="宋体"/>
                          <a:cs typeface="宋体"/>
                        </a:rPr>
                        <a:t>、允许手工修改；</a:t>
                      </a:r>
                      <a:endParaRPr lang="zh-CN" sz="1200" kern="100" dirty="0">
                        <a:effectLst/>
                        <a:latin typeface="Times New Roman"/>
                        <a:ea typeface="宋体"/>
                      </a:endParaRPr>
                    </a:p>
                  </a:txBody>
                  <a:tcPr marL="68580" marR="68580" marT="0" marB="0"/>
                </a:tc>
              </a:tr>
            </a:tbl>
          </a:graphicData>
        </a:graphic>
      </p:graphicFrame>
    </p:spTree>
    <p:extLst>
      <p:ext uri="{BB962C8B-B14F-4D97-AF65-F5344CB8AC3E}">
        <p14:creationId xmlns:p14="http://schemas.microsoft.com/office/powerpoint/2010/main" val="12141560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单据、列表界面增加下推按钮</a:t>
            </a:r>
            <a:endParaRPr lang="en-US" altLang="zh-CN" dirty="0" smtClean="0"/>
          </a:p>
          <a:p>
            <a:r>
              <a:rPr lang="zh-CN" altLang="en-US" dirty="0" smtClean="0"/>
              <a:t>创建编码规则“供应</a:t>
            </a:r>
            <a:r>
              <a:rPr lang="zh-CN" altLang="en-US" dirty="0"/>
              <a:t>商编码</a:t>
            </a:r>
            <a:r>
              <a:rPr lang="en-US" altLang="zh-CN" dirty="0" smtClean="0"/>
              <a:t>+4</a:t>
            </a:r>
            <a:r>
              <a:rPr lang="zh-CN" altLang="en-US" dirty="0" smtClean="0"/>
              <a:t>位流水号”编码。</a:t>
            </a:r>
            <a:endParaRPr lang="en-US" altLang="zh-CN" dirty="0" smtClean="0"/>
          </a:p>
          <a:p>
            <a:r>
              <a:rPr lang="zh-CN" altLang="en-US" dirty="0" smtClean="0"/>
              <a:t>创建一个单据视图，隐藏备注字段</a:t>
            </a:r>
            <a:endParaRPr lang="en-US" altLang="zh-CN" dirty="0" smtClean="0"/>
          </a:p>
          <a:p>
            <a:r>
              <a:rPr lang="zh-CN" altLang="en-US" dirty="0" smtClean="0"/>
              <a:t>增加单据类型“标准采购”，加载此视图</a:t>
            </a:r>
            <a:endParaRPr lang="en-US" altLang="zh-CN" dirty="0" smtClean="0"/>
          </a:p>
          <a:p>
            <a:r>
              <a:rPr lang="zh-CN" altLang="en-US" dirty="0" smtClean="0"/>
              <a:t>录入物料时，将物料的采购单位更新到单据体的单位字段</a:t>
            </a:r>
            <a:endParaRPr lang="en-US" altLang="zh-CN" dirty="0" smtClean="0"/>
          </a:p>
          <a:p>
            <a:r>
              <a:rPr lang="zh-CN" altLang="en-US" dirty="0" smtClean="0"/>
              <a:t>录入采购数量时，自动计算出金额（</a:t>
            </a:r>
            <a:r>
              <a:rPr lang="en-US" altLang="zh-CN" dirty="0" smtClean="0"/>
              <a:t>=</a:t>
            </a:r>
            <a:r>
              <a:rPr lang="zh-CN" altLang="en-US" dirty="0" smtClean="0"/>
              <a:t>数量*单价）</a:t>
            </a:r>
            <a:endParaRPr lang="en-US" altLang="zh-CN" dirty="0" smtClean="0"/>
          </a:p>
          <a:p>
            <a:r>
              <a:rPr lang="zh-CN" altLang="en-US" dirty="0" smtClean="0"/>
              <a:t>新增权限对象“</a:t>
            </a:r>
            <a:r>
              <a:rPr lang="en-US" altLang="zh-CN" dirty="0" smtClean="0"/>
              <a:t>test</a:t>
            </a:r>
            <a:r>
              <a:rPr lang="zh-CN" altLang="en-US" dirty="0" smtClean="0"/>
              <a:t>采购单”，单据发布为列表需要验证此权限对象的查看权限。</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其他配置要求</a:t>
            </a:r>
            <a:endParaRPr lang="zh-CN" altLang="en-US" dirty="0"/>
          </a:p>
        </p:txBody>
      </p:sp>
    </p:spTree>
    <p:extLst>
      <p:ext uri="{BB962C8B-B14F-4D97-AF65-F5344CB8AC3E}">
        <p14:creationId xmlns:p14="http://schemas.microsoft.com/office/powerpoint/2010/main" val="15111406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txBox="1">
            <a:spLocks noChangeArrowheads="1"/>
          </p:cNvSpPr>
          <p:nvPr/>
        </p:nvSpPr>
        <p:spPr bwMode="auto">
          <a:xfrm>
            <a:off x="250825" y="115888"/>
            <a:ext cx="7129463" cy="442912"/>
          </a:xfrm>
          <a:prstGeom prst="rect">
            <a:avLst/>
          </a:prstGeom>
          <a:noFill/>
          <a:ln w="9525">
            <a:noFill/>
            <a:miter lim="800000"/>
            <a:headEnd/>
            <a:tailEnd/>
          </a:ln>
        </p:spPr>
        <p:txBody>
          <a:bodyPr anchor="ctr">
            <a:normAutofit fontScale="92500" lnSpcReduction="20000"/>
          </a:bodyPr>
          <a:lstStyle/>
          <a:p>
            <a:pPr defTabSz="457200" eaLnBrk="0" hangingPunct="0">
              <a:buFont typeface="Wingdings" pitchFamily="2" charset="2"/>
              <a:buNone/>
              <a:defRPr/>
            </a:pPr>
            <a:r>
              <a:rPr kumimoji="1" lang="zh-CN" altLang="en-US" sz="2800" b="1" dirty="0">
                <a:latin typeface="微软雅黑"/>
                <a:ea typeface="微软雅黑"/>
                <a:cs typeface="微软雅黑"/>
              </a:rPr>
              <a:t>案例演练</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单据创建</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需求分析</a:t>
            </a:r>
          </a:p>
        </p:txBody>
      </p:sp>
      <p:sp>
        <p:nvSpPr>
          <p:cNvPr id="40" name="内容占位符 1"/>
          <p:cNvSpPr txBox="1">
            <a:spLocks/>
          </p:cNvSpPr>
          <p:nvPr/>
        </p:nvSpPr>
        <p:spPr bwMode="auto">
          <a:xfrm>
            <a:off x="1619250" y="857250"/>
            <a:ext cx="6985000" cy="4371975"/>
          </a:xfrm>
          <a:prstGeom prst="rect">
            <a:avLst/>
          </a:prstGeom>
          <a:noFill/>
          <a:ln w="9525">
            <a:noFill/>
            <a:miter lim="800000"/>
            <a:headEnd/>
            <a:tailEnd/>
          </a:ln>
        </p:spPr>
        <p:txBody>
          <a:bodyPr>
            <a:normAutofit/>
          </a:bodyPr>
          <a:lstStyle/>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分析单据所涉及的业务逻辑；</a:t>
            </a: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zh-CN" altLang="en-US"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sz="1600"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sz="1600" dirty="0">
              <a:solidFill>
                <a:schemeClr val="tx1">
                  <a:lumMod val="85000"/>
                  <a:lumOff val="15000"/>
                </a:schemeClr>
              </a:solidFill>
              <a:latin typeface="微软雅黑"/>
              <a:ea typeface="微软雅黑"/>
              <a:cs typeface="微软雅黑"/>
            </a:endParaRPr>
          </a:p>
        </p:txBody>
      </p:sp>
      <p:grpSp>
        <p:nvGrpSpPr>
          <p:cNvPr id="35844" name="组合 22"/>
          <p:cNvGrpSpPr>
            <a:grpSpLocks/>
          </p:cNvGrpSpPr>
          <p:nvPr/>
        </p:nvGrpSpPr>
        <p:grpSpPr bwMode="auto">
          <a:xfrm>
            <a:off x="179388" y="1566863"/>
            <a:ext cx="1295400" cy="3973512"/>
            <a:chOff x="179388" y="1175741"/>
            <a:chExt cx="1296000" cy="2980077"/>
          </a:xfrm>
        </p:grpSpPr>
        <p:sp>
          <p:nvSpPr>
            <p:cNvPr id="35846" name="AutoShape 52"/>
            <p:cNvSpPr>
              <a:spLocks noChangeArrowheads="1"/>
            </p:cNvSpPr>
            <p:nvPr/>
          </p:nvSpPr>
          <p:spPr bwMode="auto">
            <a:xfrm>
              <a:off x="179388" y="1175741"/>
              <a:ext cx="1296000" cy="216000"/>
            </a:xfrm>
            <a:prstGeom prst="homePlate">
              <a:avLst>
                <a:gd name="adj" fmla="val 8861"/>
              </a:avLst>
            </a:prstGeom>
            <a:solidFill>
              <a:srgbClr val="66DAFE"/>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6DAFE"/>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单据需求分析</a:t>
              </a:r>
            </a:p>
          </p:txBody>
        </p:sp>
        <p:sp>
          <p:nvSpPr>
            <p:cNvPr id="35847" name="AutoShape 55"/>
            <p:cNvSpPr>
              <a:spLocks noChangeArrowheads="1"/>
            </p:cNvSpPr>
            <p:nvPr/>
          </p:nvSpPr>
          <p:spPr bwMode="auto">
            <a:xfrm>
              <a:off x="179388" y="1570607"/>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登录子系统</a:t>
              </a:r>
            </a:p>
          </p:txBody>
        </p:sp>
        <p:sp>
          <p:nvSpPr>
            <p:cNvPr id="35848" name="AutoShape 58"/>
            <p:cNvSpPr>
              <a:spLocks noChangeArrowheads="1"/>
            </p:cNvSpPr>
            <p:nvPr/>
          </p:nvSpPr>
          <p:spPr bwMode="auto">
            <a:xfrm>
              <a:off x="179388" y="1965472"/>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单据创建向导</a:t>
              </a:r>
            </a:p>
          </p:txBody>
        </p:sp>
        <p:sp>
          <p:nvSpPr>
            <p:cNvPr id="35849" name="AutoShape 61"/>
            <p:cNvSpPr>
              <a:spLocks noChangeArrowheads="1"/>
            </p:cNvSpPr>
            <p:nvPr/>
          </p:nvSpPr>
          <p:spPr bwMode="auto">
            <a:xfrm>
              <a:off x="179388" y="2360338"/>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单据界面设计</a:t>
              </a:r>
            </a:p>
          </p:txBody>
        </p:sp>
        <p:sp>
          <p:nvSpPr>
            <p:cNvPr id="35850" name="AutoShape 67"/>
            <p:cNvSpPr>
              <a:spLocks noChangeArrowheads="1"/>
            </p:cNvSpPr>
            <p:nvPr/>
          </p:nvSpPr>
          <p:spPr bwMode="auto">
            <a:xfrm>
              <a:off x="179388" y="3149759"/>
              <a:ext cx="1296000" cy="21669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规则流程定义</a:t>
              </a:r>
            </a:p>
          </p:txBody>
        </p:sp>
        <p:sp>
          <p:nvSpPr>
            <p:cNvPr id="35851" name="AutoShape 70"/>
            <p:cNvSpPr>
              <a:spLocks noChangeArrowheads="1"/>
            </p:cNvSpPr>
            <p:nvPr/>
          </p:nvSpPr>
          <p:spPr bwMode="auto">
            <a:xfrm>
              <a:off x="179388" y="3545039"/>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套打模板配置</a:t>
              </a:r>
            </a:p>
          </p:txBody>
        </p:sp>
        <p:sp>
          <p:nvSpPr>
            <p:cNvPr id="35852" name="AutoShape 55"/>
            <p:cNvSpPr>
              <a:spLocks noChangeArrowheads="1"/>
            </p:cNvSpPr>
            <p:nvPr/>
          </p:nvSpPr>
          <p:spPr bwMode="auto">
            <a:xfrm>
              <a:off x="179388" y="3940319"/>
              <a:ext cx="1296000" cy="215499"/>
            </a:xfrm>
            <a:prstGeom prst="homePlate">
              <a:avLst>
                <a:gd name="adj" fmla="val 8882"/>
              </a:avLst>
            </a:prstGeom>
            <a:solidFill>
              <a:srgbClr val="65A0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0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单据发布部署</a:t>
              </a:r>
            </a:p>
          </p:txBody>
        </p:sp>
        <p:sp>
          <p:nvSpPr>
            <p:cNvPr id="35853" name="AutoShape 61"/>
            <p:cNvSpPr>
              <a:spLocks noChangeArrowheads="1"/>
            </p:cNvSpPr>
            <p:nvPr/>
          </p:nvSpPr>
          <p:spPr bwMode="auto">
            <a:xfrm>
              <a:off x="179388" y="2755670"/>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单据属性定义</a:t>
              </a:r>
            </a:p>
          </p:txBody>
        </p:sp>
        <p:sp>
          <p:nvSpPr>
            <p:cNvPr id="32" name="下箭头 31"/>
            <p:cNvSpPr/>
            <p:nvPr/>
          </p:nvSpPr>
          <p:spPr>
            <a:xfrm>
              <a:off x="728917" y="1391240"/>
              <a:ext cx="162000"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33" name="下箭头 32"/>
            <p:cNvSpPr/>
            <p:nvPr/>
          </p:nvSpPr>
          <p:spPr>
            <a:xfrm>
              <a:off x="736858" y="1792473"/>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34" name="下箭头 33"/>
            <p:cNvSpPr/>
            <p:nvPr/>
          </p:nvSpPr>
          <p:spPr>
            <a:xfrm>
              <a:off x="736858" y="2181800"/>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35" name="下箭头 34"/>
            <p:cNvSpPr/>
            <p:nvPr/>
          </p:nvSpPr>
          <p:spPr>
            <a:xfrm>
              <a:off x="736858" y="2575889"/>
              <a:ext cx="162000" cy="12501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36" name="下箭头 35"/>
            <p:cNvSpPr/>
            <p:nvPr/>
          </p:nvSpPr>
          <p:spPr>
            <a:xfrm>
              <a:off x="736858" y="297116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37" name="下箭头 36"/>
            <p:cNvSpPr/>
            <p:nvPr/>
          </p:nvSpPr>
          <p:spPr>
            <a:xfrm>
              <a:off x="728917" y="336644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39" name="下箭头 38"/>
            <p:cNvSpPr/>
            <p:nvPr/>
          </p:nvSpPr>
          <p:spPr>
            <a:xfrm>
              <a:off x="717799" y="3760538"/>
              <a:ext cx="163589"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grpSp>
      <p:pic>
        <p:nvPicPr>
          <p:cNvPr id="35861" name="Picture 21"/>
          <p:cNvPicPr>
            <a:picLocks noChangeAspect="1" noChangeArrowheads="1"/>
          </p:cNvPicPr>
          <p:nvPr/>
        </p:nvPicPr>
        <p:blipFill>
          <a:blip r:embed="rId3"/>
          <a:srcRect/>
          <a:stretch>
            <a:fillRect/>
          </a:stretch>
        </p:blipFill>
        <p:spPr bwMode="auto">
          <a:xfrm>
            <a:off x="2555875" y="1363663"/>
            <a:ext cx="4575175" cy="49069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11" name="Picture 23"/>
          <p:cNvPicPr>
            <a:picLocks noChangeAspect="1" noChangeArrowheads="1"/>
          </p:cNvPicPr>
          <p:nvPr/>
        </p:nvPicPr>
        <p:blipFill>
          <a:blip r:embed="rId3"/>
          <a:srcRect/>
          <a:stretch>
            <a:fillRect/>
          </a:stretch>
        </p:blipFill>
        <p:spPr bwMode="auto">
          <a:xfrm>
            <a:off x="1763713" y="1422400"/>
            <a:ext cx="6121400" cy="47053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38" name="Rectangle 2"/>
          <p:cNvSpPr txBox="1">
            <a:spLocks noChangeArrowheads="1"/>
          </p:cNvSpPr>
          <p:nvPr/>
        </p:nvSpPr>
        <p:spPr bwMode="auto">
          <a:xfrm>
            <a:off x="250825" y="115888"/>
            <a:ext cx="7129463" cy="442912"/>
          </a:xfrm>
          <a:prstGeom prst="rect">
            <a:avLst/>
          </a:prstGeom>
          <a:noFill/>
          <a:ln w="9525">
            <a:noFill/>
            <a:miter lim="800000"/>
            <a:headEnd/>
            <a:tailEnd/>
          </a:ln>
        </p:spPr>
        <p:txBody>
          <a:bodyPr anchor="ctr">
            <a:normAutofit fontScale="92500" lnSpcReduction="20000"/>
          </a:bodyPr>
          <a:lstStyle/>
          <a:p>
            <a:pPr defTabSz="457200" eaLnBrk="0" hangingPunct="0">
              <a:buFont typeface="Wingdings" pitchFamily="2" charset="2"/>
              <a:buNone/>
              <a:defRPr/>
            </a:pPr>
            <a:r>
              <a:rPr kumimoji="1" lang="zh-CN" altLang="en-US" sz="2800" b="1" dirty="0">
                <a:latin typeface="微软雅黑"/>
                <a:ea typeface="微软雅黑"/>
                <a:cs typeface="微软雅黑"/>
              </a:rPr>
              <a:t>案例演练</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单据创建</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登录子系统</a:t>
            </a:r>
          </a:p>
        </p:txBody>
      </p:sp>
      <p:sp>
        <p:nvSpPr>
          <p:cNvPr id="39" name="内容占位符 1"/>
          <p:cNvSpPr txBox="1">
            <a:spLocks/>
          </p:cNvSpPr>
          <p:nvPr/>
        </p:nvSpPr>
        <p:spPr bwMode="auto">
          <a:xfrm>
            <a:off x="1619250" y="836613"/>
            <a:ext cx="6985000" cy="4392612"/>
          </a:xfrm>
          <a:prstGeom prst="rect">
            <a:avLst/>
          </a:prstGeom>
          <a:noFill/>
          <a:ln w="9525">
            <a:noFill/>
            <a:miter lim="800000"/>
            <a:headEnd/>
            <a:tailEnd/>
          </a:ln>
        </p:spPr>
        <p:txBody>
          <a:bodyPr>
            <a:normAutofit/>
          </a:bodyPr>
          <a:lstStyle/>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登录</a:t>
            </a:r>
            <a:r>
              <a:rPr kumimoji="1" lang="en-US" altLang="zh-CN" dirty="0">
                <a:solidFill>
                  <a:schemeClr val="tx1">
                    <a:lumMod val="85000"/>
                    <a:lumOff val="15000"/>
                  </a:schemeClr>
                </a:solidFill>
                <a:latin typeface="微软雅黑"/>
                <a:ea typeface="微软雅黑"/>
                <a:cs typeface="微软雅黑"/>
              </a:rPr>
              <a:t>BOS</a:t>
            </a:r>
            <a:r>
              <a:rPr kumimoji="1" lang="zh-CN" altLang="en-US" dirty="0">
                <a:solidFill>
                  <a:schemeClr val="tx1">
                    <a:lumMod val="85000"/>
                    <a:lumOff val="15000"/>
                  </a:schemeClr>
                </a:solidFill>
                <a:latin typeface="微软雅黑"/>
                <a:ea typeface="微软雅黑"/>
                <a:cs typeface="微软雅黑"/>
              </a:rPr>
              <a:t>集成开发平台，选择相应的业务领域、子系统；</a:t>
            </a: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sz="1600"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sz="1600" dirty="0">
              <a:solidFill>
                <a:schemeClr val="tx1">
                  <a:lumMod val="85000"/>
                  <a:lumOff val="15000"/>
                </a:schemeClr>
              </a:solidFill>
              <a:latin typeface="微软雅黑"/>
              <a:ea typeface="微软雅黑"/>
              <a:cs typeface="微软雅黑"/>
            </a:endParaRPr>
          </a:p>
        </p:txBody>
      </p:sp>
      <p:sp>
        <p:nvSpPr>
          <p:cNvPr id="36869" name="AutoShape 8"/>
          <p:cNvSpPr>
            <a:spLocks noChangeArrowheads="1"/>
          </p:cNvSpPr>
          <p:nvPr/>
        </p:nvSpPr>
        <p:spPr bwMode="auto">
          <a:xfrm>
            <a:off x="4786313" y="3571875"/>
            <a:ext cx="1571625" cy="500063"/>
          </a:xfrm>
          <a:prstGeom prst="wedgeRoundRectCallout">
            <a:avLst>
              <a:gd name="adj1" fmla="val -45056"/>
              <a:gd name="adj2" fmla="val -15512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rPr>
              <a:t>选择供应链领域采购管理子系统</a:t>
            </a:r>
          </a:p>
        </p:txBody>
      </p:sp>
      <p:grpSp>
        <p:nvGrpSpPr>
          <p:cNvPr id="36870" name="组合 35"/>
          <p:cNvGrpSpPr>
            <a:grpSpLocks/>
          </p:cNvGrpSpPr>
          <p:nvPr/>
        </p:nvGrpSpPr>
        <p:grpSpPr bwMode="auto">
          <a:xfrm>
            <a:off x="179388" y="1566863"/>
            <a:ext cx="1295400" cy="3973512"/>
            <a:chOff x="179388" y="1175741"/>
            <a:chExt cx="1296000" cy="2980077"/>
          </a:xfrm>
        </p:grpSpPr>
        <p:sp>
          <p:nvSpPr>
            <p:cNvPr id="36871" name="AutoShape 52"/>
            <p:cNvSpPr>
              <a:spLocks noChangeArrowheads="1"/>
            </p:cNvSpPr>
            <p:nvPr/>
          </p:nvSpPr>
          <p:spPr bwMode="auto">
            <a:xfrm>
              <a:off x="179388" y="1175741"/>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单据需求分析</a:t>
              </a:r>
            </a:p>
          </p:txBody>
        </p:sp>
        <p:sp>
          <p:nvSpPr>
            <p:cNvPr id="36872" name="AutoShape 55"/>
            <p:cNvSpPr>
              <a:spLocks noChangeArrowheads="1"/>
            </p:cNvSpPr>
            <p:nvPr/>
          </p:nvSpPr>
          <p:spPr bwMode="auto">
            <a:xfrm>
              <a:off x="179388" y="1570607"/>
              <a:ext cx="1296000" cy="216000"/>
            </a:xfrm>
            <a:prstGeom prst="homePlate">
              <a:avLst>
                <a:gd name="adj" fmla="val 8861"/>
              </a:avLst>
            </a:prstGeom>
            <a:solidFill>
              <a:srgbClr val="66DAFE"/>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6DAFE"/>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登录子系统</a:t>
              </a:r>
            </a:p>
          </p:txBody>
        </p:sp>
        <p:sp>
          <p:nvSpPr>
            <p:cNvPr id="36873" name="AutoShape 58"/>
            <p:cNvSpPr>
              <a:spLocks noChangeArrowheads="1"/>
            </p:cNvSpPr>
            <p:nvPr/>
          </p:nvSpPr>
          <p:spPr bwMode="auto">
            <a:xfrm>
              <a:off x="179388" y="1965472"/>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单据创建向导</a:t>
              </a:r>
            </a:p>
          </p:txBody>
        </p:sp>
        <p:sp>
          <p:nvSpPr>
            <p:cNvPr id="36874" name="AutoShape 61"/>
            <p:cNvSpPr>
              <a:spLocks noChangeArrowheads="1"/>
            </p:cNvSpPr>
            <p:nvPr/>
          </p:nvSpPr>
          <p:spPr bwMode="auto">
            <a:xfrm>
              <a:off x="179388" y="2360338"/>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单据界面设计</a:t>
              </a:r>
            </a:p>
          </p:txBody>
        </p:sp>
        <p:sp>
          <p:nvSpPr>
            <p:cNvPr id="36875" name="AutoShape 67"/>
            <p:cNvSpPr>
              <a:spLocks noChangeArrowheads="1"/>
            </p:cNvSpPr>
            <p:nvPr/>
          </p:nvSpPr>
          <p:spPr bwMode="auto">
            <a:xfrm>
              <a:off x="179388" y="3149759"/>
              <a:ext cx="1296000" cy="21669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规则流程定义</a:t>
              </a:r>
            </a:p>
          </p:txBody>
        </p:sp>
        <p:sp>
          <p:nvSpPr>
            <p:cNvPr id="36876" name="AutoShape 70"/>
            <p:cNvSpPr>
              <a:spLocks noChangeArrowheads="1"/>
            </p:cNvSpPr>
            <p:nvPr/>
          </p:nvSpPr>
          <p:spPr bwMode="auto">
            <a:xfrm>
              <a:off x="179388" y="3545039"/>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套打模板配置</a:t>
              </a:r>
            </a:p>
          </p:txBody>
        </p:sp>
        <p:sp>
          <p:nvSpPr>
            <p:cNvPr id="36877" name="AutoShape 55"/>
            <p:cNvSpPr>
              <a:spLocks noChangeArrowheads="1"/>
            </p:cNvSpPr>
            <p:nvPr/>
          </p:nvSpPr>
          <p:spPr bwMode="auto">
            <a:xfrm>
              <a:off x="179388" y="3940319"/>
              <a:ext cx="1296000" cy="215499"/>
            </a:xfrm>
            <a:prstGeom prst="homePlate">
              <a:avLst>
                <a:gd name="adj" fmla="val 8882"/>
              </a:avLst>
            </a:prstGeom>
            <a:solidFill>
              <a:srgbClr val="65A0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0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单据发布部署</a:t>
              </a:r>
            </a:p>
          </p:txBody>
        </p:sp>
        <p:sp>
          <p:nvSpPr>
            <p:cNvPr id="36878" name="AutoShape 61"/>
            <p:cNvSpPr>
              <a:spLocks noChangeArrowheads="1"/>
            </p:cNvSpPr>
            <p:nvPr/>
          </p:nvSpPr>
          <p:spPr bwMode="auto">
            <a:xfrm>
              <a:off x="179388" y="2755670"/>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单据属性定义</a:t>
              </a:r>
            </a:p>
          </p:txBody>
        </p:sp>
        <p:sp>
          <p:nvSpPr>
            <p:cNvPr id="47" name="下箭头 46"/>
            <p:cNvSpPr/>
            <p:nvPr/>
          </p:nvSpPr>
          <p:spPr>
            <a:xfrm>
              <a:off x="728917" y="1391240"/>
              <a:ext cx="162000"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48" name="下箭头 47"/>
            <p:cNvSpPr/>
            <p:nvPr/>
          </p:nvSpPr>
          <p:spPr>
            <a:xfrm>
              <a:off x="736858" y="1792473"/>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49" name="下箭头 48"/>
            <p:cNvSpPr/>
            <p:nvPr/>
          </p:nvSpPr>
          <p:spPr>
            <a:xfrm>
              <a:off x="736858" y="2181800"/>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0" name="下箭头 49"/>
            <p:cNvSpPr/>
            <p:nvPr/>
          </p:nvSpPr>
          <p:spPr>
            <a:xfrm>
              <a:off x="736858" y="2575889"/>
              <a:ext cx="162000" cy="12501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1" name="下箭头 50"/>
            <p:cNvSpPr/>
            <p:nvPr/>
          </p:nvSpPr>
          <p:spPr>
            <a:xfrm>
              <a:off x="736858" y="297116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2" name="下箭头 51"/>
            <p:cNvSpPr/>
            <p:nvPr/>
          </p:nvSpPr>
          <p:spPr>
            <a:xfrm>
              <a:off x="728917" y="336644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3" name="下箭头 52"/>
            <p:cNvSpPr/>
            <p:nvPr/>
          </p:nvSpPr>
          <p:spPr>
            <a:xfrm>
              <a:off x="717799" y="3760538"/>
              <a:ext cx="163589"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gr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txBox="1">
            <a:spLocks noChangeArrowheads="1"/>
          </p:cNvSpPr>
          <p:nvPr/>
        </p:nvSpPr>
        <p:spPr bwMode="auto">
          <a:xfrm>
            <a:off x="250825" y="115888"/>
            <a:ext cx="7129463" cy="442912"/>
          </a:xfrm>
          <a:prstGeom prst="rect">
            <a:avLst/>
          </a:prstGeom>
          <a:noFill/>
          <a:ln w="9525">
            <a:noFill/>
            <a:miter lim="800000"/>
            <a:headEnd/>
            <a:tailEnd/>
          </a:ln>
        </p:spPr>
        <p:txBody>
          <a:bodyPr anchor="ctr">
            <a:normAutofit fontScale="92500" lnSpcReduction="20000"/>
          </a:bodyPr>
          <a:lstStyle/>
          <a:p>
            <a:pPr defTabSz="457200" eaLnBrk="0" hangingPunct="0">
              <a:buFont typeface="Wingdings" pitchFamily="2" charset="2"/>
              <a:buNone/>
              <a:defRPr/>
            </a:pPr>
            <a:r>
              <a:rPr kumimoji="1" lang="zh-CN" altLang="en-US" sz="2800" b="1" dirty="0">
                <a:latin typeface="微软雅黑"/>
                <a:ea typeface="微软雅黑"/>
                <a:cs typeface="微软雅黑"/>
              </a:rPr>
              <a:t>案例演练</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单据创建</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新建向导</a:t>
            </a:r>
          </a:p>
        </p:txBody>
      </p:sp>
      <p:sp>
        <p:nvSpPr>
          <p:cNvPr id="82" name="矩形 81"/>
          <p:cNvSpPr/>
          <p:nvPr/>
        </p:nvSpPr>
        <p:spPr>
          <a:xfrm>
            <a:off x="1643063" y="857250"/>
            <a:ext cx="7500937" cy="400050"/>
          </a:xfrm>
          <a:prstGeom prst="rect">
            <a:avLst/>
          </a:prstGeom>
        </p:spPr>
        <p:txBody>
          <a:bodyPr>
            <a:spAutoFit/>
          </a:bodyPr>
          <a:lstStyle/>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通过新建向导，新建单据模板（可继承基对象模板）；</a:t>
            </a:r>
            <a:endParaRPr kumimoji="1" lang="en-US" altLang="zh-CN" dirty="0">
              <a:solidFill>
                <a:schemeClr val="tx1">
                  <a:lumMod val="85000"/>
                  <a:lumOff val="15000"/>
                </a:schemeClr>
              </a:solidFill>
              <a:latin typeface="微软雅黑"/>
              <a:ea typeface="微软雅黑"/>
              <a:cs typeface="微软雅黑"/>
            </a:endParaRPr>
          </a:p>
        </p:txBody>
      </p:sp>
      <p:grpSp>
        <p:nvGrpSpPr>
          <p:cNvPr id="37892" name="组合 42"/>
          <p:cNvGrpSpPr>
            <a:grpSpLocks/>
          </p:cNvGrpSpPr>
          <p:nvPr/>
        </p:nvGrpSpPr>
        <p:grpSpPr bwMode="auto">
          <a:xfrm>
            <a:off x="179388" y="1566863"/>
            <a:ext cx="1295400" cy="3973512"/>
            <a:chOff x="179388" y="1175741"/>
            <a:chExt cx="1296000" cy="2980077"/>
          </a:xfrm>
        </p:grpSpPr>
        <p:sp>
          <p:nvSpPr>
            <p:cNvPr id="37894" name="AutoShape 52"/>
            <p:cNvSpPr>
              <a:spLocks noChangeArrowheads="1"/>
            </p:cNvSpPr>
            <p:nvPr/>
          </p:nvSpPr>
          <p:spPr bwMode="auto">
            <a:xfrm>
              <a:off x="179388" y="1175741"/>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单据需求分析</a:t>
              </a:r>
            </a:p>
          </p:txBody>
        </p:sp>
        <p:sp>
          <p:nvSpPr>
            <p:cNvPr id="37895" name="AutoShape 55"/>
            <p:cNvSpPr>
              <a:spLocks noChangeArrowheads="1"/>
            </p:cNvSpPr>
            <p:nvPr/>
          </p:nvSpPr>
          <p:spPr bwMode="auto">
            <a:xfrm>
              <a:off x="179388" y="1570607"/>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登录子系统</a:t>
              </a:r>
            </a:p>
          </p:txBody>
        </p:sp>
        <p:sp>
          <p:nvSpPr>
            <p:cNvPr id="37896" name="AutoShape 58"/>
            <p:cNvSpPr>
              <a:spLocks noChangeArrowheads="1"/>
            </p:cNvSpPr>
            <p:nvPr/>
          </p:nvSpPr>
          <p:spPr bwMode="auto">
            <a:xfrm>
              <a:off x="179388" y="1965472"/>
              <a:ext cx="1296000" cy="216000"/>
            </a:xfrm>
            <a:prstGeom prst="homePlate">
              <a:avLst>
                <a:gd name="adj" fmla="val 8861"/>
              </a:avLst>
            </a:prstGeom>
            <a:solidFill>
              <a:srgbClr val="66DAFE"/>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6DAFE"/>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单据创建向导</a:t>
              </a:r>
            </a:p>
          </p:txBody>
        </p:sp>
        <p:sp>
          <p:nvSpPr>
            <p:cNvPr id="37897" name="AutoShape 61"/>
            <p:cNvSpPr>
              <a:spLocks noChangeArrowheads="1"/>
            </p:cNvSpPr>
            <p:nvPr/>
          </p:nvSpPr>
          <p:spPr bwMode="auto">
            <a:xfrm>
              <a:off x="179388" y="2360338"/>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单据界面设计</a:t>
              </a:r>
            </a:p>
          </p:txBody>
        </p:sp>
        <p:sp>
          <p:nvSpPr>
            <p:cNvPr id="37898" name="AutoShape 67"/>
            <p:cNvSpPr>
              <a:spLocks noChangeArrowheads="1"/>
            </p:cNvSpPr>
            <p:nvPr/>
          </p:nvSpPr>
          <p:spPr bwMode="auto">
            <a:xfrm>
              <a:off x="179388" y="3149759"/>
              <a:ext cx="1296000" cy="21669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规则流程定义</a:t>
              </a:r>
            </a:p>
          </p:txBody>
        </p:sp>
        <p:sp>
          <p:nvSpPr>
            <p:cNvPr id="37899" name="AutoShape 70"/>
            <p:cNvSpPr>
              <a:spLocks noChangeArrowheads="1"/>
            </p:cNvSpPr>
            <p:nvPr/>
          </p:nvSpPr>
          <p:spPr bwMode="auto">
            <a:xfrm>
              <a:off x="179388" y="3545039"/>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套打模板配置</a:t>
              </a:r>
            </a:p>
          </p:txBody>
        </p:sp>
        <p:sp>
          <p:nvSpPr>
            <p:cNvPr id="37900" name="AutoShape 55"/>
            <p:cNvSpPr>
              <a:spLocks noChangeArrowheads="1"/>
            </p:cNvSpPr>
            <p:nvPr/>
          </p:nvSpPr>
          <p:spPr bwMode="auto">
            <a:xfrm>
              <a:off x="179388" y="3940319"/>
              <a:ext cx="1296000" cy="215499"/>
            </a:xfrm>
            <a:prstGeom prst="homePlate">
              <a:avLst>
                <a:gd name="adj" fmla="val 8882"/>
              </a:avLst>
            </a:prstGeom>
            <a:solidFill>
              <a:srgbClr val="65A0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0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单据发布部署</a:t>
              </a:r>
            </a:p>
          </p:txBody>
        </p:sp>
        <p:sp>
          <p:nvSpPr>
            <p:cNvPr id="37901" name="AutoShape 61"/>
            <p:cNvSpPr>
              <a:spLocks noChangeArrowheads="1"/>
            </p:cNvSpPr>
            <p:nvPr/>
          </p:nvSpPr>
          <p:spPr bwMode="auto">
            <a:xfrm>
              <a:off x="179388" y="2755670"/>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单据属性定义</a:t>
              </a:r>
            </a:p>
          </p:txBody>
        </p:sp>
        <p:sp>
          <p:nvSpPr>
            <p:cNvPr id="52" name="下箭头 51"/>
            <p:cNvSpPr/>
            <p:nvPr/>
          </p:nvSpPr>
          <p:spPr>
            <a:xfrm>
              <a:off x="728917" y="1391240"/>
              <a:ext cx="162000"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3" name="下箭头 52"/>
            <p:cNvSpPr/>
            <p:nvPr/>
          </p:nvSpPr>
          <p:spPr>
            <a:xfrm>
              <a:off x="736858" y="1792473"/>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4" name="下箭头 53"/>
            <p:cNvSpPr/>
            <p:nvPr/>
          </p:nvSpPr>
          <p:spPr>
            <a:xfrm>
              <a:off x="736858" y="2181800"/>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5" name="下箭头 54"/>
            <p:cNvSpPr/>
            <p:nvPr/>
          </p:nvSpPr>
          <p:spPr>
            <a:xfrm>
              <a:off x="736858" y="2575889"/>
              <a:ext cx="162000" cy="12501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6" name="下箭头 55"/>
            <p:cNvSpPr/>
            <p:nvPr/>
          </p:nvSpPr>
          <p:spPr>
            <a:xfrm>
              <a:off x="736858" y="297116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7" name="下箭头 56"/>
            <p:cNvSpPr/>
            <p:nvPr/>
          </p:nvSpPr>
          <p:spPr>
            <a:xfrm>
              <a:off x="728917" y="336644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8" name="下箭头 57"/>
            <p:cNvSpPr/>
            <p:nvPr/>
          </p:nvSpPr>
          <p:spPr>
            <a:xfrm>
              <a:off x="717799" y="3760538"/>
              <a:ext cx="163589"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grpSp>
      <p:pic>
        <p:nvPicPr>
          <p:cNvPr id="37909" name="Picture 21"/>
          <p:cNvPicPr>
            <a:picLocks noChangeAspect="1" noChangeArrowheads="1"/>
          </p:cNvPicPr>
          <p:nvPr/>
        </p:nvPicPr>
        <p:blipFill>
          <a:blip r:embed="rId2"/>
          <a:srcRect/>
          <a:stretch>
            <a:fillRect/>
          </a:stretch>
        </p:blipFill>
        <p:spPr bwMode="auto">
          <a:xfrm>
            <a:off x="1763713" y="1363663"/>
            <a:ext cx="6337300" cy="48704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txBox="1">
            <a:spLocks noChangeArrowheads="1"/>
          </p:cNvSpPr>
          <p:nvPr/>
        </p:nvSpPr>
        <p:spPr bwMode="auto">
          <a:xfrm>
            <a:off x="250825" y="115888"/>
            <a:ext cx="7129463" cy="442912"/>
          </a:xfrm>
          <a:prstGeom prst="rect">
            <a:avLst/>
          </a:prstGeom>
          <a:noFill/>
          <a:ln w="9525">
            <a:noFill/>
            <a:miter lim="800000"/>
            <a:headEnd/>
            <a:tailEnd/>
          </a:ln>
        </p:spPr>
        <p:txBody>
          <a:bodyPr anchor="ctr">
            <a:normAutofit fontScale="92500" lnSpcReduction="20000"/>
          </a:bodyPr>
          <a:lstStyle/>
          <a:p>
            <a:pPr defTabSz="457200" eaLnBrk="0" hangingPunct="0">
              <a:buFont typeface="Wingdings" pitchFamily="2" charset="2"/>
              <a:buNone/>
              <a:defRPr/>
            </a:pPr>
            <a:r>
              <a:rPr kumimoji="1" lang="zh-CN" altLang="en-US" sz="2800" b="1" dirty="0">
                <a:latin typeface="微软雅黑"/>
                <a:ea typeface="微软雅黑"/>
                <a:cs typeface="微软雅黑"/>
              </a:rPr>
              <a:t>案例演练</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单据创建</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单据界面布局</a:t>
            </a:r>
          </a:p>
        </p:txBody>
      </p:sp>
      <p:sp>
        <p:nvSpPr>
          <p:cNvPr id="63" name="矩形 62"/>
          <p:cNvSpPr/>
          <p:nvPr/>
        </p:nvSpPr>
        <p:spPr>
          <a:xfrm>
            <a:off x="1643063" y="857250"/>
            <a:ext cx="7500937" cy="400050"/>
          </a:xfrm>
          <a:prstGeom prst="rect">
            <a:avLst/>
          </a:prstGeom>
        </p:spPr>
        <p:txBody>
          <a:bodyPr>
            <a:spAutoFit/>
          </a:bodyPr>
          <a:lstStyle/>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通过新建向导，新建单据模板（可继承基对象模板）；</a:t>
            </a:r>
            <a:endParaRPr kumimoji="1" lang="en-US" altLang="zh-CN" dirty="0">
              <a:solidFill>
                <a:schemeClr val="tx1">
                  <a:lumMod val="85000"/>
                  <a:lumOff val="15000"/>
                </a:schemeClr>
              </a:solidFill>
              <a:latin typeface="微软雅黑"/>
              <a:ea typeface="微软雅黑"/>
              <a:cs typeface="微软雅黑"/>
            </a:endParaRPr>
          </a:p>
        </p:txBody>
      </p:sp>
      <p:grpSp>
        <p:nvGrpSpPr>
          <p:cNvPr id="38916" name="组合 48"/>
          <p:cNvGrpSpPr>
            <a:grpSpLocks/>
          </p:cNvGrpSpPr>
          <p:nvPr/>
        </p:nvGrpSpPr>
        <p:grpSpPr bwMode="auto">
          <a:xfrm>
            <a:off x="179388" y="1566863"/>
            <a:ext cx="1295400" cy="3973512"/>
            <a:chOff x="179388" y="1175741"/>
            <a:chExt cx="1296000" cy="2980077"/>
          </a:xfrm>
        </p:grpSpPr>
        <p:sp>
          <p:nvSpPr>
            <p:cNvPr id="38919" name="AutoShape 52"/>
            <p:cNvSpPr>
              <a:spLocks noChangeArrowheads="1"/>
            </p:cNvSpPr>
            <p:nvPr/>
          </p:nvSpPr>
          <p:spPr bwMode="auto">
            <a:xfrm>
              <a:off x="179388" y="1175741"/>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单据需求分析</a:t>
              </a:r>
            </a:p>
          </p:txBody>
        </p:sp>
        <p:sp>
          <p:nvSpPr>
            <p:cNvPr id="38920" name="AutoShape 55"/>
            <p:cNvSpPr>
              <a:spLocks noChangeArrowheads="1"/>
            </p:cNvSpPr>
            <p:nvPr/>
          </p:nvSpPr>
          <p:spPr bwMode="auto">
            <a:xfrm>
              <a:off x="179388" y="1570607"/>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登录子系统</a:t>
              </a:r>
            </a:p>
          </p:txBody>
        </p:sp>
        <p:sp>
          <p:nvSpPr>
            <p:cNvPr id="38921" name="AutoShape 58"/>
            <p:cNvSpPr>
              <a:spLocks noChangeArrowheads="1"/>
            </p:cNvSpPr>
            <p:nvPr/>
          </p:nvSpPr>
          <p:spPr bwMode="auto">
            <a:xfrm>
              <a:off x="179388" y="1965472"/>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单据创建向导</a:t>
              </a:r>
            </a:p>
          </p:txBody>
        </p:sp>
        <p:sp>
          <p:nvSpPr>
            <p:cNvPr id="38922" name="AutoShape 61"/>
            <p:cNvSpPr>
              <a:spLocks noChangeArrowheads="1"/>
            </p:cNvSpPr>
            <p:nvPr/>
          </p:nvSpPr>
          <p:spPr bwMode="auto">
            <a:xfrm>
              <a:off x="179388" y="2360338"/>
              <a:ext cx="1296000" cy="216000"/>
            </a:xfrm>
            <a:prstGeom prst="homePlate">
              <a:avLst>
                <a:gd name="adj" fmla="val 8861"/>
              </a:avLst>
            </a:prstGeom>
            <a:solidFill>
              <a:srgbClr val="66DAFE"/>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6DAFE"/>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单据界面设计</a:t>
              </a:r>
            </a:p>
          </p:txBody>
        </p:sp>
        <p:sp>
          <p:nvSpPr>
            <p:cNvPr id="38923" name="AutoShape 67"/>
            <p:cNvSpPr>
              <a:spLocks noChangeArrowheads="1"/>
            </p:cNvSpPr>
            <p:nvPr/>
          </p:nvSpPr>
          <p:spPr bwMode="auto">
            <a:xfrm>
              <a:off x="179388" y="3149759"/>
              <a:ext cx="1296000" cy="21669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规则流程定义</a:t>
              </a:r>
            </a:p>
          </p:txBody>
        </p:sp>
        <p:sp>
          <p:nvSpPr>
            <p:cNvPr id="38924" name="AutoShape 70"/>
            <p:cNvSpPr>
              <a:spLocks noChangeArrowheads="1"/>
            </p:cNvSpPr>
            <p:nvPr/>
          </p:nvSpPr>
          <p:spPr bwMode="auto">
            <a:xfrm>
              <a:off x="179388" y="3545039"/>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套打模板配置</a:t>
              </a:r>
            </a:p>
          </p:txBody>
        </p:sp>
        <p:sp>
          <p:nvSpPr>
            <p:cNvPr id="38925" name="AutoShape 55"/>
            <p:cNvSpPr>
              <a:spLocks noChangeArrowheads="1"/>
            </p:cNvSpPr>
            <p:nvPr/>
          </p:nvSpPr>
          <p:spPr bwMode="auto">
            <a:xfrm>
              <a:off x="179388" y="3940319"/>
              <a:ext cx="1296000" cy="215499"/>
            </a:xfrm>
            <a:prstGeom prst="homePlate">
              <a:avLst>
                <a:gd name="adj" fmla="val 8882"/>
              </a:avLst>
            </a:prstGeom>
            <a:solidFill>
              <a:srgbClr val="65A0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0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单据发布部署</a:t>
              </a:r>
            </a:p>
          </p:txBody>
        </p:sp>
        <p:sp>
          <p:nvSpPr>
            <p:cNvPr id="38926" name="AutoShape 61"/>
            <p:cNvSpPr>
              <a:spLocks noChangeArrowheads="1"/>
            </p:cNvSpPr>
            <p:nvPr/>
          </p:nvSpPr>
          <p:spPr bwMode="auto">
            <a:xfrm>
              <a:off x="179388" y="2755670"/>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单据属性定义</a:t>
              </a:r>
            </a:p>
          </p:txBody>
        </p:sp>
        <p:sp>
          <p:nvSpPr>
            <p:cNvPr id="58" name="下箭头 57"/>
            <p:cNvSpPr/>
            <p:nvPr/>
          </p:nvSpPr>
          <p:spPr>
            <a:xfrm>
              <a:off x="728917" y="1391240"/>
              <a:ext cx="162000"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9" name="下箭头 58"/>
            <p:cNvSpPr/>
            <p:nvPr/>
          </p:nvSpPr>
          <p:spPr>
            <a:xfrm>
              <a:off x="736858" y="1792473"/>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60" name="下箭头 59"/>
            <p:cNvSpPr/>
            <p:nvPr/>
          </p:nvSpPr>
          <p:spPr>
            <a:xfrm>
              <a:off x="736858" y="2181800"/>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61" name="下箭头 60"/>
            <p:cNvSpPr/>
            <p:nvPr/>
          </p:nvSpPr>
          <p:spPr>
            <a:xfrm>
              <a:off x="736858" y="2575889"/>
              <a:ext cx="162000" cy="12501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62" name="下箭头 61"/>
            <p:cNvSpPr/>
            <p:nvPr/>
          </p:nvSpPr>
          <p:spPr>
            <a:xfrm>
              <a:off x="736858" y="297116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64" name="下箭头 63"/>
            <p:cNvSpPr/>
            <p:nvPr/>
          </p:nvSpPr>
          <p:spPr>
            <a:xfrm>
              <a:off x="728917" y="336644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65" name="下箭头 64"/>
            <p:cNvSpPr/>
            <p:nvPr/>
          </p:nvSpPr>
          <p:spPr>
            <a:xfrm>
              <a:off x="717799" y="3760538"/>
              <a:ext cx="163589"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grpSp>
      <p:pic>
        <p:nvPicPr>
          <p:cNvPr id="39966" name="Picture 30"/>
          <p:cNvPicPr>
            <a:picLocks noChangeAspect="1" noChangeArrowheads="1"/>
          </p:cNvPicPr>
          <p:nvPr/>
        </p:nvPicPr>
        <p:blipFill>
          <a:blip r:embed="rId2"/>
          <a:srcRect/>
          <a:stretch>
            <a:fillRect/>
          </a:stretch>
        </p:blipFill>
        <p:spPr bwMode="auto">
          <a:xfrm>
            <a:off x="1692275" y="1522413"/>
            <a:ext cx="6119813" cy="47053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38918" name="AutoShape 8"/>
          <p:cNvSpPr>
            <a:spLocks noChangeArrowheads="1"/>
          </p:cNvSpPr>
          <p:nvPr/>
        </p:nvSpPr>
        <p:spPr bwMode="auto">
          <a:xfrm>
            <a:off x="3573463" y="4179888"/>
            <a:ext cx="2357437" cy="1000125"/>
          </a:xfrm>
          <a:prstGeom prst="wedgeRoundRectCallout">
            <a:avLst>
              <a:gd name="adj1" fmla="val -49903"/>
              <a:gd name="adj2" fmla="val -14369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buFont typeface="Wingdings" pitchFamily="2" charset="2"/>
              <a:buNone/>
            </a:pPr>
            <a:r>
              <a:rPr lang="zh-CN" altLang="en-US" sz="1400" b="1">
                <a:solidFill>
                  <a:srgbClr val="FF0000"/>
                </a:solidFill>
              </a:rPr>
              <a:t>从工具箱内拖入页签控件，添加所需表头字段至相应页签，完成表头及字表头页签布局；</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txBox="1">
            <a:spLocks noChangeArrowheads="1"/>
          </p:cNvSpPr>
          <p:nvPr/>
        </p:nvSpPr>
        <p:spPr bwMode="auto">
          <a:xfrm>
            <a:off x="250825" y="115888"/>
            <a:ext cx="7129463" cy="442912"/>
          </a:xfrm>
          <a:prstGeom prst="rect">
            <a:avLst/>
          </a:prstGeom>
          <a:noFill/>
          <a:ln w="9525">
            <a:noFill/>
            <a:miter lim="800000"/>
            <a:headEnd/>
            <a:tailEnd/>
          </a:ln>
        </p:spPr>
        <p:txBody>
          <a:bodyPr anchor="ctr">
            <a:normAutofit fontScale="92500" lnSpcReduction="20000"/>
          </a:bodyPr>
          <a:lstStyle/>
          <a:p>
            <a:pPr defTabSz="457200" eaLnBrk="0" hangingPunct="0">
              <a:buFont typeface="Wingdings" pitchFamily="2" charset="2"/>
              <a:buNone/>
              <a:defRPr/>
            </a:pPr>
            <a:r>
              <a:rPr kumimoji="1" lang="zh-CN" altLang="en-US" sz="2800" b="1" dirty="0">
                <a:latin typeface="微软雅黑"/>
                <a:ea typeface="微软雅黑"/>
                <a:cs typeface="微软雅黑"/>
              </a:rPr>
              <a:t>案例演练</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单据创建</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单据属性定义</a:t>
            </a:r>
          </a:p>
        </p:txBody>
      </p:sp>
      <p:sp>
        <p:nvSpPr>
          <p:cNvPr id="63" name="矩形 62"/>
          <p:cNvSpPr/>
          <p:nvPr/>
        </p:nvSpPr>
        <p:spPr>
          <a:xfrm>
            <a:off x="1643063" y="720725"/>
            <a:ext cx="7500937" cy="769938"/>
          </a:xfrm>
          <a:prstGeom prst="rect">
            <a:avLst/>
          </a:prstGeom>
        </p:spPr>
        <p:txBody>
          <a:bodyPr>
            <a:spAutoFit/>
          </a:bodyPr>
          <a:lstStyle/>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进行编码规则、单据状态、菜单、网络控制、事件服务、</a:t>
            </a: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等属性定义；</a:t>
            </a:r>
            <a:endParaRPr kumimoji="1" lang="en-US" altLang="zh-CN" dirty="0">
              <a:solidFill>
                <a:schemeClr val="tx1">
                  <a:lumMod val="85000"/>
                  <a:lumOff val="15000"/>
                </a:schemeClr>
              </a:solidFill>
              <a:latin typeface="微软雅黑"/>
              <a:ea typeface="微软雅黑"/>
              <a:cs typeface="微软雅黑"/>
            </a:endParaRPr>
          </a:p>
        </p:txBody>
      </p:sp>
      <p:grpSp>
        <p:nvGrpSpPr>
          <p:cNvPr id="39940" name="组合 57"/>
          <p:cNvGrpSpPr>
            <a:grpSpLocks/>
          </p:cNvGrpSpPr>
          <p:nvPr/>
        </p:nvGrpSpPr>
        <p:grpSpPr bwMode="auto">
          <a:xfrm>
            <a:off x="179388" y="1566863"/>
            <a:ext cx="1295400" cy="3973512"/>
            <a:chOff x="179388" y="1175741"/>
            <a:chExt cx="1296000" cy="2980077"/>
          </a:xfrm>
        </p:grpSpPr>
        <p:sp>
          <p:nvSpPr>
            <p:cNvPr id="39946" name="AutoShape 52"/>
            <p:cNvSpPr>
              <a:spLocks noChangeArrowheads="1"/>
            </p:cNvSpPr>
            <p:nvPr/>
          </p:nvSpPr>
          <p:spPr bwMode="auto">
            <a:xfrm>
              <a:off x="179388" y="1175741"/>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单据需求分析</a:t>
              </a:r>
            </a:p>
          </p:txBody>
        </p:sp>
        <p:sp>
          <p:nvSpPr>
            <p:cNvPr id="39947" name="AutoShape 55"/>
            <p:cNvSpPr>
              <a:spLocks noChangeArrowheads="1"/>
            </p:cNvSpPr>
            <p:nvPr/>
          </p:nvSpPr>
          <p:spPr bwMode="auto">
            <a:xfrm>
              <a:off x="179388" y="1570607"/>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登录子系统</a:t>
              </a:r>
            </a:p>
          </p:txBody>
        </p:sp>
        <p:sp>
          <p:nvSpPr>
            <p:cNvPr id="39948" name="AutoShape 58"/>
            <p:cNvSpPr>
              <a:spLocks noChangeArrowheads="1"/>
            </p:cNvSpPr>
            <p:nvPr/>
          </p:nvSpPr>
          <p:spPr bwMode="auto">
            <a:xfrm>
              <a:off x="179388" y="1965472"/>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单据创建向导</a:t>
              </a:r>
            </a:p>
          </p:txBody>
        </p:sp>
        <p:sp>
          <p:nvSpPr>
            <p:cNvPr id="39949" name="AutoShape 61"/>
            <p:cNvSpPr>
              <a:spLocks noChangeArrowheads="1"/>
            </p:cNvSpPr>
            <p:nvPr/>
          </p:nvSpPr>
          <p:spPr bwMode="auto">
            <a:xfrm>
              <a:off x="179388" y="2360338"/>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单据界面设计</a:t>
              </a:r>
            </a:p>
          </p:txBody>
        </p:sp>
        <p:sp>
          <p:nvSpPr>
            <p:cNvPr id="39950" name="AutoShape 67"/>
            <p:cNvSpPr>
              <a:spLocks noChangeArrowheads="1"/>
            </p:cNvSpPr>
            <p:nvPr/>
          </p:nvSpPr>
          <p:spPr bwMode="auto">
            <a:xfrm>
              <a:off x="179388" y="3149759"/>
              <a:ext cx="1296000" cy="21669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规则流程定义</a:t>
              </a:r>
            </a:p>
          </p:txBody>
        </p:sp>
        <p:sp>
          <p:nvSpPr>
            <p:cNvPr id="39951" name="AutoShape 70"/>
            <p:cNvSpPr>
              <a:spLocks noChangeArrowheads="1"/>
            </p:cNvSpPr>
            <p:nvPr/>
          </p:nvSpPr>
          <p:spPr bwMode="auto">
            <a:xfrm>
              <a:off x="179388" y="3545039"/>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套打模板配置</a:t>
              </a:r>
            </a:p>
          </p:txBody>
        </p:sp>
        <p:sp>
          <p:nvSpPr>
            <p:cNvPr id="39952" name="AutoShape 55"/>
            <p:cNvSpPr>
              <a:spLocks noChangeArrowheads="1"/>
            </p:cNvSpPr>
            <p:nvPr/>
          </p:nvSpPr>
          <p:spPr bwMode="auto">
            <a:xfrm>
              <a:off x="179388" y="3940319"/>
              <a:ext cx="1296000" cy="215499"/>
            </a:xfrm>
            <a:prstGeom prst="homePlate">
              <a:avLst>
                <a:gd name="adj" fmla="val 8882"/>
              </a:avLst>
            </a:prstGeom>
            <a:solidFill>
              <a:srgbClr val="65A0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0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单据发布部署</a:t>
              </a:r>
            </a:p>
          </p:txBody>
        </p:sp>
        <p:sp>
          <p:nvSpPr>
            <p:cNvPr id="39953" name="AutoShape 61"/>
            <p:cNvSpPr>
              <a:spLocks noChangeArrowheads="1"/>
            </p:cNvSpPr>
            <p:nvPr/>
          </p:nvSpPr>
          <p:spPr bwMode="auto">
            <a:xfrm>
              <a:off x="179388" y="2755670"/>
              <a:ext cx="1296000" cy="215499"/>
            </a:xfrm>
            <a:prstGeom prst="homePlate">
              <a:avLst>
                <a:gd name="adj" fmla="val 8882"/>
              </a:avLst>
            </a:prstGeom>
            <a:solidFill>
              <a:srgbClr val="66DAFE"/>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6DAFE"/>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单据属性定义</a:t>
              </a:r>
            </a:p>
          </p:txBody>
        </p:sp>
        <p:sp>
          <p:nvSpPr>
            <p:cNvPr id="68" name="下箭头 67"/>
            <p:cNvSpPr/>
            <p:nvPr/>
          </p:nvSpPr>
          <p:spPr>
            <a:xfrm>
              <a:off x="728917" y="1391240"/>
              <a:ext cx="162000"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69" name="下箭头 68"/>
            <p:cNvSpPr/>
            <p:nvPr/>
          </p:nvSpPr>
          <p:spPr>
            <a:xfrm>
              <a:off x="736858" y="1792473"/>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70" name="下箭头 69"/>
            <p:cNvSpPr/>
            <p:nvPr/>
          </p:nvSpPr>
          <p:spPr>
            <a:xfrm>
              <a:off x="736858" y="2181800"/>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71" name="下箭头 70"/>
            <p:cNvSpPr/>
            <p:nvPr/>
          </p:nvSpPr>
          <p:spPr>
            <a:xfrm>
              <a:off x="736858" y="2575889"/>
              <a:ext cx="162000" cy="12501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72" name="下箭头 71"/>
            <p:cNvSpPr/>
            <p:nvPr/>
          </p:nvSpPr>
          <p:spPr>
            <a:xfrm>
              <a:off x="736858" y="297116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73" name="下箭头 72"/>
            <p:cNvSpPr/>
            <p:nvPr/>
          </p:nvSpPr>
          <p:spPr>
            <a:xfrm>
              <a:off x="728917" y="336644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74" name="下箭头 73"/>
            <p:cNvSpPr/>
            <p:nvPr/>
          </p:nvSpPr>
          <p:spPr>
            <a:xfrm>
              <a:off x="717799" y="3760538"/>
              <a:ext cx="163589"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grpSp>
      <p:pic>
        <p:nvPicPr>
          <p:cNvPr id="72707" name="Picture 3"/>
          <p:cNvPicPr>
            <a:picLocks noChangeAspect="1" noChangeArrowheads="1"/>
          </p:cNvPicPr>
          <p:nvPr/>
        </p:nvPicPr>
        <p:blipFill>
          <a:blip r:embed="rId2"/>
          <a:srcRect/>
          <a:stretch>
            <a:fillRect/>
          </a:stretch>
        </p:blipFill>
        <p:spPr bwMode="auto">
          <a:xfrm>
            <a:off x="1908175" y="1655763"/>
            <a:ext cx="5832475" cy="44894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2708" name="Picture 4"/>
          <p:cNvPicPr>
            <a:picLocks noChangeAspect="1" noChangeArrowheads="1"/>
          </p:cNvPicPr>
          <p:nvPr/>
        </p:nvPicPr>
        <p:blipFill>
          <a:blip r:embed="rId3"/>
          <a:srcRect/>
          <a:stretch>
            <a:fillRect/>
          </a:stretch>
        </p:blipFill>
        <p:spPr bwMode="auto">
          <a:xfrm>
            <a:off x="1908175" y="1511300"/>
            <a:ext cx="5832475" cy="47974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2710" name="Picture 6"/>
          <p:cNvPicPr>
            <a:picLocks noChangeAspect="1" noChangeArrowheads="1"/>
          </p:cNvPicPr>
          <p:nvPr/>
        </p:nvPicPr>
        <p:blipFill>
          <a:blip r:embed="rId4"/>
          <a:srcRect/>
          <a:stretch>
            <a:fillRect/>
          </a:stretch>
        </p:blipFill>
        <p:spPr bwMode="auto">
          <a:xfrm>
            <a:off x="1908175" y="1508125"/>
            <a:ext cx="5926138" cy="48006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2712" name="Picture 8"/>
          <p:cNvPicPr>
            <a:picLocks noChangeAspect="1" noChangeArrowheads="1"/>
          </p:cNvPicPr>
          <p:nvPr/>
        </p:nvPicPr>
        <p:blipFill>
          <a:blip r:embed="rId5"/>
          <a:srcRect/>
          <a:stretch>
            <a:fillRect/>
          </a:stretch>
        </p:blipFill>
        <p:spPr bwMode="auto">
          <a:xfrm>
            <a:off x="1908175" y="1490663"/>
            <a:ext cx="6696075" cy="48180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2713" name="Picture 9"/>
          <p:cNvPicPr>
            <a:picLocks noChangeAspect="1" noChangeArrowheads="1"/>
          </p:cNvPicPr>
          <p:nvPr/>
        </p:nvPicPr>
        <p:blipFill>
          <a:blip r:embed="rId6"/>
          <a:srcRect/>
          <a:stretch>
            <a:fillRect/>
          </a:stretch>
        </p:blipFill>
        <p:spPr bwMode="auto">
          <a:xfrm>
            <a:off x="1908175" y="1462088"/>
            <a:ext cx="6696075" cy="48958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anim calcmode="lin" valueType="num">
                                      <p:cBhvr additive="base">
                                        <p:cTn id="7" dur="500" fill="hold"/>
                                        <p:tgtEl>
                                          <p:spTgt spid="72708"/>
                                        </p:tgtEl>
                                        <p:attrNameLst>
                                          <p:attrName>ppt_x</p:attrName>
                                        </p:attrNameLst>
                                      </p:cBhvr>
                                      <p:tavLst>
                                        <p:tav tm="0">
                                          <p:val>
                                            <p:strVal val="#ppt_x"/>
                                          </p:val>
                                        </p:tav>
                                        <p:tav tm="100000">
                                          <p:val>
                                            <p:strVal val="#ppt_x"/>
                                          </p:val>
                                        </p:tav>
                                      </p:tavLst>
                                    </p:anim>
                                    <p:anim calcmode="lin" valueType="num">
                                      <p:cBhvr additive="base">
                                        <p:cTn id="8" dur="500" fill="hold"/>
                                        <p:tgtEl>
                                          <p:spTgt spid="7270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2710"/>
                                        </p:tgtEl>
                                        <p:attrNameLst>
                                          <p:attrName>style.visibility</p:attrName>
                                        </p:attrNameLst>
                                      </p:cBhvr>
                                      <p:to>
                                        <p:strVal val="visible"/>
                                      </p:to>
                                    </p:set>
                                    <p:anim calcmode="lin" valueType="num">
                                      <p:cBhvr additive="base">
                                        <p:cTn id="13" dur="500" fill="hold"/>
                                        <p:tgtEl>
                                          <p:spTgt spid="72710"/>
                                        </p:tgtEl>
                                        <p:attrNameLst>
                                          <p:attrName>ppt_x</p:attrName>
                                        </p:attrNameLst>
                                      </p:cBhvr>
                                      <p:tavLst>
                                        <p:tav tm="0">
                                          <p:val>
                                            <p:strVal val="#ppt_x"/>
                                          </p:val>
                                        </p:tav>
                                        <p:tav tm="100000">
                                          <p:val>
                                            <p:strVal val="#ppt_x"/>
                                          </p:val>
                                        </p:tav>
                                      </p:tavLst>
                                    </p:anim>
                                    <p:anim calcmode="lin" valueType="num">
                                      <p:cBhvr additive="base">
                                        <p:cTn id="14" dur="500" fill="hold"/>
                                        <p:tgtEl>
                                          <p:spTgt spid="727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2712"/>
                                        </p:tgtEl>
                                        <p:attrNameLst>
                                          <p:attrName>style.visibility</p:attrName>
                                        </p:attrNameLst>
                                      </p:cBhvr>
                                      <p:to>
                                        <p:strVal val="visible"/>
                                      </p:to>
                                    </p:set>
                                    <p:anim calcmode="lin" valueType="num">
                                      <p:cBhvr additive="base">
                                        <p:cTn id="19" dur="500" fill="hold"/>
                                        <p:tgtEl>
                                          <p:spTgt spid="72712"/>
                                        </p:tgtEl>
                                        <p:attrNameLst>
                                          <p:attrName>ppt_x</p:attrName>
                                        </p:attrNameLst>
                                      </p:cBhvr>
                                      <p:tavLst>
                                        <p:tav tm="0">
                                          <p:val>
                                            <p:strVal val="#ppt_x"/>
                                          </p:val>
                                        </p:tav>
                                        <p:tav tm="100000">
                                          <p:val>
                                            <p:strVal val="#ppt_x"/>
                                          </p:val>
                                        </p:tav>
                                      </p:tavLst>
                                    </p:anim>
                                    <p:anim calcmode="lin" valueType="num">
                                      <p:cBhvr additive="base">
                                        <p:cTn id="20" dur="500" fill="hold"/>
                                        <p:tgtEl>
                                          <p:spTgt spid="727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2713"/>
                                        </p:tgtEl>
                                        <p:attrNameLst>
                                          <p:attrName>style.visibility</p:attrName>
                                        </p:attrNameLst>
                                      </p:cBhvr>
                                      <p:to>
                                        <p:strVal val="visible"/>
                                      </p:to>
                                    </p:set>
                                    <p:anim calcmode="lin" valueType="num">
                                      <p:cBhvr additive="base">
                                        <p:cTn id="25" dur="500" fill="hold"/>
                                        <p:tgtEl>
                                          <p:spTgt spid="72713"/>
                                        </p:tgtEl>
                                        <p:attrNameLst>
                                          <p:attrName>ppt_x</p:attrName>
                                        </p:attrNameLst>
                                      </p:cBhvr>
                                      <p:tavLst>
                                        <p:tav tm="0">
                                          <p:val>
                                            <p:strVal val="#ppt_x"/>
                                          </p:val>
                                        </p:tav>
                                        <p:tav tm="100000">
                                          <p:val>
                                            <p:strVal val="#ppt_x"/>
                                          </p:val>
                                        </p:tav>
                                      </p:tavLst>
                                    </p:anim>
                                    <p:anim calcmode="lin" valueType="num">
                                      <p:cBhvr additive="base">
                                        <p:cTn id="26" dur="500" fill="hold"/>
                                        <p:tgtEl>
                                          <p:spTgt spid="727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txBox="1">
            <a:spLocks noChangeArrowheads="1"/>
          </p:cNvSpPr>
          <p:nvPr/>
        </p:nvSpPr>
        <p:spPr bwMode="auto">
          <a:xfrm>
            <a:off x="250825" y="115888"/>
            <a:ext cx="7129463" cy="442912"/>
          </a:xfrm>
          <a:prstGeom prst="rect">
            <a:avLst/>
          </a:prstGeom>
          <a:noFill/>
          <a:ln w="9525">
            <a:noFill/>
            <a:miter lim="800000"/>
            <a:headEnd/>
            <a:tailEnd/>
          </a:ln>
        </p:spPr>
        <p:txBody>
          <a:bodyPr anchor="ctr">
            <a:normAutofit fontScale="92500" lnSpcReduction="20000"/>
          </a:bodyPr>
          <a:lstStyle/>
          <a:p>
            <a:pPr defTabSz="457200" eaLnBrk="0" hangingPunct="0">
              <a:buFont typeface="Wingdings" pitchFamily="2" charset="2"/>
              <a:buNone/>
              <a:defRPr/>
            </a:pPr>
            <a:r>
              <a:rPr kumimoji="1" lang="zh-CN" altLang="en-US" sz="2800" b="1" dirty="0">
                <a:latin typeface="微软雅黑"/>
                <a:ea typeface="微软雅黑"/>
                <a:cs typeface="微软雅黑"/>
              </a:rPr>
              <a:t>案例演练</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单据创建</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规则流程定义</a:t>
            </a:r>
          </a:p>
        </p:txBody>
      </p:sp>
      <p:sp>
        <p:nvSpPr>
          <p:cNvPr id="43" name="矩形 42"/>
          <p:cNvSpPr/>
          <p:nvPr/>
        </p:nvSpPr>
        <p:spPr>
          <a:xfrm>
            <a:off x="1643063" y="857250"/>
            <a:ext cx="7500937" cy="2616200"/>
          </a:xfrm>
          <a:prstGeom prst="rect">
            <a:avLst/>
          </a:prstGeom>
        </p:spPr>
        <p:txBody>
          <a:bodyPr>
            <a:spAutoFit/>
          </a:bodyPr>
          <a:lstStyle/>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参见工作流、业务流程部分</a:t>
            </a:r>
            <a:endParaRPr kumimoji="1" lang="en-US" altLang="zh-CN" dirty="0">
              <a:solidFill>
                <a:schemeClr val="tx1">
                  <a:lumMod val="85000"/>
                  <a:lumOff val="15000"/>
                </a:schemeClr>
              </a:solidFill>
              <a:latin typeface="微软雅黑"/>
              <a:ea typeface="微软雅黑"/>
              <a:cs typeface="微软雅黑"/>
            </a:endParaRPr>
          </a:p>
          <a:p>
            <a:pPr lvl="1"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单据转换规则定义</a:t>
            </a:r>
            <a:endParaRPr kumimoji="1" lang="en-US" altLang="zh-CN" dirty="0">
              <a:solidFill>
                <a:schemeClr val="tx1">
                  <a:lumMod val="85000"/>
                  <a:lumOff val="15000"/>
                </a:schemeClr>
              </a:solidFill>
              <a:latin typeface="微软雅黑"/>
              <a:ea typeface="微软雅黑"/>
              <a:cs typeface="微软雅黑"/>
            </a:endParaRPr>
          </a:p>
          <a:p>
            <a:pPr lvl="1"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业务流程定义</a:t>
            </a:r>
            <a:endParaRPr kumimoji="1" lang="en-US" altLang="zh-CN" dirty="0">
              <a:solidFill>
                <a:schemeClr val="tx1">
                  <a:lumMod val="85000"/>
                  <a:lumOff val="15000"/>
                </a:schemeClr>
              </a:solidFill>
              <a:latin typeface="微软雅黑"/>
              <a:ea typeface="微软雅黑"/>
              <a:cs typeface="微软雅黑"/>
            </a:endParaRPr>
          </a:p>
          <a:p>
            <a:pPr lvl="1"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工作流定义</a:t>
            </a:r>
            <a:endParaRPr kumimoji="1" lang="en-US" altLang="zh-CN" dirty="0">
              <a:solidFill>
                <a:schemeClr val="tx1">
                  <a:lumMod val="85000"/>
                  <a:lumOff val="15000"/>
                </a:schemeClr>
              </a:solidFill>
              <a:latin typeface="微软雅黑"/>
              <a:ea typeface="微软雅黑"/>
              <a:cs typeface="微软雅黑"/>
            </a:endParaRPr>
          </a:p>
          <a:p>
            <a:pPr lvl="1"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审批流定义</a:t>
            </a: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dirty="0">
              <a:solidFill>
                <a:schemeClr val="tx1">
                  <a:lumMod val="85000"/>
                  <a:lumOff val="15000"/>
                </a:schemeClr>
              </a:solidFill>
              <a:latin typeface="微软雅黑"/>
              <a:ea typeface="微软雅黑"/>
              <a:cs typeface="微软雅黑"/>
            </a:endParaRPr>
          </a:p>
        </p:txBody>
      </p:sp>
      <p:grpSp>
        <p:nvGrpSpPr>
          <p:cNvPr id="40964" name="组合 40"/>
          <p:cNvGrpSpPr>
            <a:grpSpLocks/>
          </p:cNvGrpSpPr>
          <p:nvPr/>
        </p:nvGrpSpPr>
        <p:grpSpPr bwMode="auto">
          <a:xfrm>
            <a:off x="179388" y="1566863"/>
            <a:ext cx="1295400" cy="3973512"/>
            <a:chOff x="179388" y="1175741"/>
            <a:chExt cx="1296000" cy="2980077"/>
          </a:xfrm>
        </p:grpSpPr>
        <p:sp>
          <p:nvSpPr>
            <p:cNvPr id="40965" name="AutoShape 52"/>
            <p:cNvSpPr>
              <a:spLocks noChangeArrowheads="1"/>
            </p:cNvSpPr>
            <p:nvPr/>
          </p:nvSpPr>
          <p:spPr bwMode="auto">
            <a:xfrm>
              <a:off x="179388" y="1175741"/>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单据需求分析</a:t>
              </a:r>
            </a:p>
          </p:txBody>
        </p:sp>
        <p:sp>
          <p:nvSpPr>
            <p:cNvPr id="40966" name="AutoShape 55"/>
            <p:cNvSpPr>
              <a:spLocks noChangeArrowheads="1"/>
            </p:cNvSpPr>
            <p:nvPr/>
          </p:nvSpPr>
          <p:spPr bwMode="auto">
            <a:xfrm>
              <a:off x="179388" y="1570607"/>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登录子系统</a:t>
              </a:r>
            </a:p>
          </p:txBody>
        </p:sp>
        <p:sp>
          <p:nvSpPr>
            <p:cNvPr id="40967" name="AutoShape 58"/>
            <p:cNvSpPr>
              <a:spLocks noChangeArrowheads="1"/>
            </p:cNvSpPr>
            <p:nvPr/>
          </p:nvSpPr>
          <p:spPr bwMode="auto">
            <a:xfrm>
              <a:off x="179388" y="1965472"/>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单据创建向导</a:t>
              </a:r>
            </a:p>
          </p:txBody>
        </p:sp>
        <p:sp>
          <p:nvSpPr>
            <p:cNvPr id="40968" name="AutoShape 61"/>
            <p:cNvSpPr>
              <a:spLocks noChangeArrowheads="1"/>
            </p:cNvSpPr>
            <p:nvPr/>
          </p:nvSpPr>
          <p:spPr bwMode="auto">
            <a:xfrm>
              <a:off x="179388" y="2360338"/>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单据界面设计</a:t>
              </a:r>
            </a:p>
          </p:txBody>
        </p:sp>
        <p:sp>
          <p:nvSpPr>
            <p:cNvPr id="40969" name="AutoShape 67"/>
            <p:cNvSpPr>
              <a:spLocks noChangeArrowheads="1"/>
            </p:cNvSpPr>
            <p:nvPr/>
          </p:nvSpPr>
          <p:spPr bwMode="auto">
            <a:xfrm>
              <a:off x="179388" y="3149759"/>
              <a:ext cx="1296000" cy="216690"/>
            </a:xfrm>
            <a:prstGeom prst="homePlate">
              <a:avLst>
                <a:gd name="adj" fmla="val 8861"/>
              </a:avLst>
            </a:prstGeom>
            <a:solidFill>
              <a:srgbClr val="66DAFE"/>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6DAFE"/>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规则流程定义</a:t>
              </a:r>
            </a:p>
          </p:txBody>
        </p:sp>
        <p:sp>
          <p:nvSpPr>
            <p:cNvPr id="40970" name="AutoShape 70"/>
            <p:cNvSpPr>
              <a:spLocks noChangeArrowheads="1"/>
            </p:cNvSpPr>
            <p:nvPr/>
          </p:nvSpPr>
          <p:spPr bwMode="auto">
            <a:xfrm>
              <a:off x="179388" y="3545039"/>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套打模板配置</a:t>
              </a:r>
            </a:p>
          </p:txBody>
        </p:sp>
        <p:sp>
          <p:nvSpPr>
            <p:cNvPr id="40971" name="AutoShape 55"/>
            <p:cNvSpPr>
              <a:spLocks noChangeArrowheads="1"/>
            </p:cNvSpPr>
            <p:nvPr/>
          </p:nvSpPr>
          <p:spPr bwMode="auto">
            <a:xfrm>
              <a:off x="179388" y="3940319"/>
              <a:ext cx="1296000" cy="215499"/>
            </a:xfrm>
            <a:prstGeom prst="homePlate">
              <a:avLst>
                <a:gd name="adj" fmla="val 8882"/>
              </a:avLst>
            </a:prstGeom>
            <a:solidFill>
              <a:srgbClr val="65A0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0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单据发布部署</a:t>
              </a:r>
            </a:p>
          </p:txBody>
        </p:sp>
        <p:sp>
          <p:nvSpPr>
            <p:cNvPr id="40972" name="AutoShape 61"/>
            <p:cNvSpPr>
              <a:spLocks noChangeArrowheads="1"/>
            </p:cNvSpPr>
            <p:nvPr/>
          </p:nvSpPr>
          <p:spPr bwMode="auto">
            <a:xfrm>
              <a:off x="179388" y="2755670"/>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单据属性定义</a:t>
              </a:r>
            </a:p>
          </p:txBody>
        </p:sp>
        <p:sp>
          <p:nvSpPr>
            <p:cNvPr id="51" name="下箭头 50"/>
            <p:cNvSpPr/>
            <p:nvPr/>
          </p:nvSpPr>
          <p:spPr>
            <a:xfrm>
              <a:off x="728917" y="1391240"/>
              <a:ext cx="162000"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2" name="下箭头 51"/>
            <p:cNvSpPr/>
            <p:nvPr/>
          </p:nvSpPr>
          <p:spPr>
            <a:xfrm>
              <a:off x="736858" y="1792473"/>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3" name="下箭头 52"/>
            <p:cNvSpPr/>
            <p:nvPr/>
          </p:nvSpPr>
          <p:spPr>
            <a:xfrm>
              <a:off x="736858" y="2181800"/>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4" name="下箭头 53"/>
            <p:cNvSpPr/>
            <p:nvPr/>
          </p:nvSpPr>
          <p:spPr>
            <a:xfrm>
              <a:off x="736858" y="2575889"/>
              <a:ext cx="162000" cy="12501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5" name="下箭头 54"/>
            <p:cNvSpPr/>
            <p:nvPr/>
          </p:nvSpPr>
          <p:spPr>
            <a:xfrm>
              <a:off x="736858" y="297116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6" name="下箭头 55"/>
            <p:cNvSpPr/>
            <p:nvPr/>
          </p:nvSpPr>
          <p:spPr>
            <a:xfrm>
              <a:off x="728917" y="336644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7" name="下箭头 56"/>
            <p:cNvSpPr/>
            <p:nvPr/>
          </p:nvSpPr>
          <p:spPr>
            <a:xfrm>
              <a:off x="717799" y="3760538"/>
              <a:ext cx="163589"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gr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txBox="1">
            <a:spLocks noChangeArrowheads="1"/>
          </p:cNvSpPr>
          <p:nvPr/>
        </p:nvSpPr>
        <p:spPr bwMode="auto">
          <a:xfrm>
            <a:off x="250825" y="115888"/>
            <a:ext cx="7129463" cy="442912"/>
          </a:xfrm>
          <a:prstGeom prst="rect">
            <a:avLst/>
          </a:prstGeom>
          <a:noFill/>
          <a:ln w="9525">
            <a:noFill/>
            <a:miter lim="800000"/>
            <a:headEnd/>
            <a:tailEnd/>
          </a:ln>
        </p:spPr>
        <p:txBody>
          <a:bodyPr anchor="ctr">
            <a:normAutofit fontScale="92500" lnSpcReduction="20000"/>
          </a:bodyPr>
          <a:lstStyle/>
          <a:p>
            <a:pPr defTabSz="457200" eaLnBrk="0" hangingPunct="0">
              <a:buFont typeface="Wingdings" pitchFamily="2" charset="2"/>
              <a:buNone/>
              <a:defRPr/>
            </a:pPr>
            <a:r>
              <a:rPr kumimoji="1" lang="zh-CN" altLang="en-US" sz="2800" b="1" dirty="0">
                <a:latin typeface="微软雅黑"/>
                <a:ea typeface="微软雅黑"/>
                <a:cs typeface="微软雅黑"/>
              </a:rPr>
              <a:t>案例演练</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套打模板设计</a:t>
            </a:r>
          </a:p>
        </p:txBody>
      </p:sp>
      <p:sp>
        <p:nvSpPr>
          <p:cNvPr id="39" name="矩形 38"/>
          <p:cNvSpPr/>
          <p:nvPr/>
        </p:nvSpPr>
        <p:spPr>
          <a:xfrm>
            <a:off x="1643063" y="785813"/>
            <a:ext cx="7500937" cy="1631216"/>
          </a:xfrm>
          <a:prstGeom prst="rect">
            <a:avLst/>
          </a:prstGeom>
        </p:spPr>
        <p:txBody>
          <a:bodyPr>
            <a:spAutoFit/>
          </a:bodyPr>
          <a:lstStyle/>
          <a:p>
            <a:pPr defTabSz="457200" eaLnBrk="0" hangingPunct="0">
              <a:buSzPct val="100000"/>
              <a:buFont typeface="Wingdings" pitchFamily="2" charset="2"/>
              <a:buNone/>
              <a:defRPr/>
            </a:pPr>
            <a:r>
              <a:rPr kumimoji="1" lang="zh-CN" altLang="en-US" dirty="0" smtClean="0">
                <a:solidFill>
                  <a:schemeClr val="tx1">
                    <a:lumMod val="85000"/>
                    <a:lumOff val="15000"/>
                  </a:schemeClr>
                </a:solidFill>
                <a:latin typeface="微软雅黑"/>
                <a:ea typeface="微软雅黑"/>
                <a:cs typeface="微软雅黑"/>
              </a:rPr>
              <a:t>登录套</a:t>
            </a:r>
            <a:r>
              <a:rPr kumimoji="1" lang="zh-CN" altLang="en-US" dirty="0">
                <a:solidFill>
                  <a:schemeClr val="tx1">
                    <a:lumMod val="85000"/>
                    <a:lumOff val="15000"/>
                  </a:schemeClr>
                </a:solidFill>
                <a:latin typeface="微软雅黑"/>
                <a:ea typeface="微软雅黑"/>
                <a:cs typeface="微软雅黑"/>
              </a:rPr>
              <a:t>打设计器；</a:t>
            </a: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选择采购管理子系统；</a:t>
            </a: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通过新建向导为采购订单创建套打模板；</a:t>
            </a: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dirty="0">
              <a:solidFill>
                <a:schemeClr val="tx1">
                  <a:lumMod val="85000"/>
                  <a:lumOff val="15000"/>
                </a:schemeClr>
              </a:solidFill>
              <a:latin typeface="微软雅黑"/>
              <a:ea typeface="微软雅黑"/>
              <a:cs typeface="微软雅黑"/>
            </a:endParaRPr>
          </a:p>
        </p:txBody>
      </p:sp>
      <p:grpSp>
        <p:nvGrpSpPr>
          <p:cNvPr id="41988" name="组合 39"/>
          <p:cNvGrpSpPr>
            <a:grpSpLocks/>
          </p:cNvGrpSpPr>
          <p:nvPr/>
        </p:nvGrpSpPr>
        <p:grpSpPr bwMode="auto">
          <a:xfrm>
            <a:off x="179388" y="1566863"/>
            <a:ext cx="1295400" cy="3973512"/>
            <a:chOff x="179388" y="1175741"/>
            <a:chExt cx="1296000" cy="2980077"/>
          </a:xfrm>
        </p:grpSpPr>
        <p:sp>
          <p:nvSpPr>
            <p:cNvPr id="41989" name="AutoShape 52"/>
            <p:cNvSpPr>
              <a:spLocks noChangeArrowheads="1"/>
            </p:cNvSpPr>
            <p:nvPr/>
          </p:nvSpPr>
          <p:spPr bwMode="auto">
            <a:xfrm>
              <a:off x="179388" y="1175741"/>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单据需求分析</a:t>
              </a:r>
            </a:p>
          </p:txBody>
        </p:sp>
        <p:sp>
          <p:nvSpPr>
            <p:cNvPr id="41990" name="AutoShape 55"/>
            <p:cNvSpPr>
              <a:spLocks noChangeArrowheads="1"/>
            </p:cNvSpPr>
            <p:nvPr/>
          </p:nvSpPr>
          <p:spPr bwMode="auto">
            <a:xfrm>
              <a:off x="179388" y="1570607"/>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登录子系统</a:t>
              </a:r>
            </a:p>
          </p:txBody>
        </p:sp>
        <p:sp>
          <p:nvSpPr>
            <p:cNvPr id="41991" name="AutoShape 58"/>
            <p:cNvSpPr>
              <a:spLocks noChangeArrowheads="1"/>
            </p:cNvSpPr>
            <p:nvPr/>
          </p:nvSpPr>
          <p:spPr bwMode="auto">
            <a:xfrm>
              <a:off x="179388" y="1965472"/>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单据创建向导</a:t>
              </a:r>
            </a:p>
          </p:txBody>
        </p:sp>
        <p:sp>
          <p:nvSpPr>
            <p:cNvPr id="41992" name="AutoShape 61"/>
            <p:cNvSpPr>
              <a:spLocks noChangeArrowheads="1"/>
            </p:cNvSpPr>
            <p:nvPr/>
          </p:nvSpPr>
          <p:spPr bwMode="auto">
            <a:xfrm>
              <a:off x="179388" y="2360338"/>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单据界面设计</a:t>
              </a:r>
            </a:p>
          </p:txBody>
        </p:sp>
        <p:sp>
          <p:nvSpPr>
            <p:cNvPr id="41993" name="AutoShape 67"/>
            <p:cNvSpPr>
              <a:spLocks noChangeArrowheads="1"/>
            </p:cNvSpPr>
            <p:nvPr/>
          </p:nvSpPr>
          <p:spPr bwMode="auto">
            <a:xfrm>
              <a:off x="179388" y="3149759"/>
              <a:ext cx="1296000" cy="21669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规则流程定义</a:t>
              </a:r>
            </a:p>
          </p:txBody>
        </p:sp>
        <p:sp>
          <p:nvSpPr>
            <p:cNvPr id="41994" name="AutoShape 70"/>
            <p:cNvSpPr>
              <a:spLocks noChangeArrowheads="1"/>
            </p:cNvSpPr>
            <p:nvPr/>
          </p:nvSpPr>
          <p:spPr bwMode="auto">
            <a:xfrm>
              <a:off x="179388" y="3545039"/>
              <a:ext cx="1296000" cy="215499"/>
            </a:xfrm>
            <a:prstGeom prst="homePlate">
              <a:avLst>
                <a:gd name="adj" fmla="val 8882"/>
              </a:avLst>
            </a:prstGeom>
            <a:solidFill>
              <a:srgbClr val="66DAFE"/>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6DAFE"/>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套打模板配置</a:t>
              </a:r>
            </a:p>
          </p:txBody>
        </p:sp>
        <p:sp>
          <p:nvSpPr>
            <p:cNvPr id="41995" name="AutoShape 55"/>
            <p:cNvSpPr>
              <a:spLocks noChangeArrowheads="1"/>
            </p:cNvSpPr>
            <p:nvPr/>
          </p:nvSpPr>
          <p:spPr bwMode="auto">
            <a:xfrm>
              <a:off x="179388" y="3940319"/>
              <a:ext cx="1296000" cy="215499"/>
            </a:xfrm>
            <a:prstGeom prst="homePlate">
              <a:avLst>
                <a:gd name="adj" fmla="val 8882"/>
              </a:avLst>
            </a:prstGeom>
            <a:solidFill>
              <a:srgbClr val="65A0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0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单据发布部署</a:t>
              </a:r>
            </a:p>
          </p:txBody>
        </p:sp>
        <p:sp>
          <p:nvSpPr>
            <p:cNvPr id="41996" name="AutoShape 61"/>
            <p:cNvSpPr>
              <a:spLocks noChangeArrowheads="1"/>
            </p:cNvSpPr>
            <p:nvPr/>
          </p:nvSpPr>
          <p:spPr bwMode="auto">
            <a:xfrm>
              <a:off x="179388" y="2755670"/>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单据属性定义</a:t>
              </a:r>
            </a:p>
          </p:txBody>
        </p:sp>
        <p:sp>
          <p:nvSpPr>
            <p:cNvPr id="51" name="下箭头 50"/>
            <p:cNvSpPr/>
            <p:nvPr/>
          </p:nvSpPr>
          <p:spPr>
            <a:xfrm>
              <a:off x="728917" y="1391240"/>
              <a:ext cx="162000"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4" name="下箭头 53"/>
            <p:cNvSpPr/>
            <p:nvPr/>
          </p:nvSpPr>
          <p:spPr>
            <a:xfrm>
              <a:off x="736858" y="1792473"/>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5" name="下箭头 54"/>
            <p:cNvSpPr/>
            <p:nvPr/>
          </p:nvSpPr>
          <p:spPr>
            <a:xfrm>
              <a:off x="736858" y="2181800"/>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6" name="下箭头 55"/>
            <p:cNvSpPr/>
            <p:nvPr/>
          </p:nvSpPr>
          <p:spPr>
            <a:xfrm>
              <a:off x="736858" y="2575889"/>
              <a:ext cx="162000" cy="12501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7" name="下箭头 56"/>
            <p:cNvSpPr/>
            <p:nvPr/>
          </p:nvSpPr>
          <p:spPr>
            <a:xfrm>
              <a:off x="736858" y="297116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8" name="下箭头 57"/>
            <p:cNvSpPr/>
            <p:nvPr/>
          </p:nvSpPr>
          <p:spPr>
            <a:xfrm>
              <a:off x="728917" y="336644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9" name="下箭头 58"/>
            <p:cNvSpPr/>
            <p:nvPr/>
          </p:nvSpPr>
          <p:spPr>
            <a:xfrm>
              <a:off x="717799" y="3760538"/>
              <a:ext cx="163589"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813" y="2590800"/>
            <a:ext cx="1571625" cy="1778000"/>
          </a:xfrm>
          <a:prstGeom prst="rect">
            <a:avLst/>
          </a:prstGeom>
          <a:solidFill>
            <a:srgbClr val="16B2E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457200">
              <a:buClr>
                <a:srgbClr val="C0C0C0"/>
              </a:buClr>
              <a:buFont typeface="Wingdings" pitchFamily="2" charset="2"/>
              <a:buNone/>
              <a:defRPr/>
            </a:pPr>
            <a:r>
              <a:rPr lang="zh-CN" altLang="en-US" sz="2400" b="1" dirty="0">
                <a:solidFill>
                  <a:schemeClr val="bg1"/>
                </a:solidFill>
                <a:latin typeface="微软雅黑" pitchFamily="34" charset="-122"/>
                <a:ea typeface="微软雅黑" pitchFamily="34" charset="-122"/>
              </a:rPr>
              <a:t>易于集成</a:t>
            </a:r>
          </a:p>
        </p:txBody>
      </p:sp>
      <p:sp>
        <p:nvSpPr>
          <p:cNvPr id="18" name="矩形 17"/>
          <p:cNvSpPr/>
          <p:nvPr/>
        </p:nvSpPr>
        <p:spPr>
          <a:xfrm>
            <a:off x="2555875" y="2589213"/>
            <a:ext cx="5616575" cy="1781175"/>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defTabSz="914306" fontAlgn="auto">
              <a:spcBef>
                <a:spcPts val="0"/>
              </a:spcBef>
              <a:spcAft>
                <a:spcPts val="0"/>
              </a:spcAft>
              <a:buFont typeface="Wingdings" pitchFamily="2" charset="2"/>
              <a:buNone/>
              <a:defRPr/>
            </a:pPr>
            <a:endParaRPr lang="en-US" altLang="zh-CN" sz="1400" b="1" dirty="0">
              <a:solidFill>
                <a:schemeClr val="tx1">
                  <a:lumMod val="65000"/>
                  <a:lumOff val="35000"/>
                </a:schemeClr>
              </a:solidFill>
              <a:latin typeface="微软雅黑" pitchFamily="34" charset="-122"/>
            </a:endParaRPr>
          </a:p>
        </p:txBody>
      </p:sp>
      <p:sp>
        <p:nvSpPr>
          <p:cNvPr id="10" name="矩形 9"/>
          <p:cNvSpPr/>
          <p:nvPr/>
        </p:nvSpPr>
        <p:spPr>
          <a:xfrm>
            <a:off x="912813" y="1052513"/>
            <a:ext cx="1571625" cy="1331912"/>
          </a:xfrm>
          <a:prstGeom prst="rect">
            <a:avLst/>
          </a:prstGeom>
          <a:solidFill>
            <a:srgbClr val="16B2E9"/>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457200">
              <a:buClr>
                <a:srgbClr val="C0C0C0"/>
              </a:buClr>
              <a:buFont typeface="Wingdings" pitchFamily="2" charset="2"/>
              <a:buNone/>
              <a:defRPr/>
            </a:pPr>
            <a:r>
              <a:rPr lang="zh-CN" altLang="en-US" sz="2400" b="1" dirty="0">
                <a:solidFill>
                  <a:schemeClr val="bg1"/>
                </a:solidFill>
                <a:latin typeface="微软雅黑" pitchFamily="34" charset="-122"/>
                <a:ea typeface="微软雅黑" pitchFamily="34" charset="-122"/>
              </a:rPr>
              <a:t>简单快速</a:t>
            </a:r>
          </a:p>
        </p:txBody>
      </p:sp>
      <p:sp>
        <p:nvSpPr>
          <p:cNvPr id="20" name="矩形 19"/>
          <p:cNvSpPr/>
          <p:nvPr/>
        </p:nvSpPr>
        <p:spPr>
          <a:xfrm>
            <a:off x="2555875" y="1052513"/>
            <a:ext cx="5616575" cy="1331912"/>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defTabSz="914306" fontAlgn="auto">
              <a:spcBef>
                <a:spcPts val="0"/>
              </a:spcBef>
              <a:spcAft>
                <a:spcPts val="0"/>
              </a:spcAft>
              <a:buFont typeface="Wingdings" pitchFamily="2" charset="2"/>
              <a:buNone/>
              <a:defRPr/>
            </a:pPr>
            <a:endParaRPr lang="en-US" altLang="zh-CN" sz="1400" b="1" dirty="0">
              <a:solidFill>
                <a:schemeClr val="tx1">
                  <a:lumMod val="65000"/>
                  <a:lumOff val="35000"/>
                </a:schemeClr>
              </a:solidFill>
              <a:latin typeface="微软雅黑" pitchFamily="34" charset="-122"/>
            </a:endParaRPr>
          </a:p>
        </p:txBody>
      </p:sp>
      <p:sp>
        <p:nvSpPr>
          <p:cNvPr id="13" name="矩形 12"/>
          <p:cNvSpPr/>
          <p:nvPr/>
        </p:nvSpPr>
        <p:spPr>
          <a:xfrm>
            <a:off x="912813" y="4576763"/>
            <a:ext cx="1571625" cy="1522412"/>
          </a:xfrm>
          <a:prstGeom prst="rect">
            <a:avLst/>
          </a:prstGeom>
          <a:solidFill>
            <a:srgbClr val="16B2E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457200">
              <a:buClr>
                <a:srgbClr val="C0C0C0"/>
              </a:buClr>
              <a:buFont typeface="Wingdings" pitchFamily="2" charset="2"/>
              <a:buNone/>
              <a:defRPr/>
            </a:pPr>
            <a:r>
              <a:rPr lang="zh-CN" altLang="en-US" sz="2400" b="1" dirty="0">
                <a:solidFill>
                  <a:schemeClr val="bg1"/>
                </a:solidFill>
                <a:latin typeface="微软雅黑" pitchFamily="34" charset="-122"/>
                <a:ea typeface="微软雅黑" pitchFamily="34" charset="-122"/>
              </a:rPr>
              <a:t>平滑升级</a:t>
            </a:r>
          </a:p>
        </p:txBody>
      </p:sp>
      <p:sp>
        <p:nvSpPr>
          <p:cNvPr id="21" name="矩形 20"/>
          <p:cNvSpPr/>
          <p:nvPr/>
        </p:nvSpPr>
        <p:spPr>
          <a:xfrm>
            <a:off x="2555875" y="4576763"/>
            <a:ext cx="5616575" cy="1522412"/>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defTabSz="914306" fontAlgn="auto">
              <a:spcBef>
                <a:spcPts val="0"/>
              </a:spcBef>
              <a:spcAft>
                <a:spcPts val="0"/>
              </a:spcAft>
              <a:buFont typeface="Wingdings" pitchFamily="2" charset="2"/>
              <a:buNone/>
              <a:defRPr/>
            </a:pPr>
            <a:endParaRPr lang="en-US" altLang="zh-CN" sz="1400" b="1" dirty="0">
              <a:solidFill>
                <a:schemeClr val="tx1">
                  <a:lumMod val="65000"/>
                  <a:lumOff val="35000"/>
                </a:schemeClr>
              </a:solidFill>
              <a:latin typeface="微软雅黑" pitchFamily="34" charset="-122"/>
            </a:endParaRPr>
          </a:p>
        </p:txBody>
      </p:sp>
      <p:sp>
        <p:nvSpPr>
          <p:cNvPr id="22" name="标题 2"/>
          <p:cNvSpPr>
            <a:spLocks noGrp="1"/>
          </p:cNvSpPr>
          <p:nvPr>
            <p:ph type="title"/>
          </p:nvPr>
        </p:nvSpPr>
        <p:spPr>
          <a:xfrm>
            <a:off x="107950" y="0"/>
            <a:ext cx="6697663" cy="620713"/>
          </a:xfrm>
        </p:spPr>
        <p:txBody>
          <a:bodyPr>
            <a:noAutofit/>
          </a:bodyPr>
          <a:lstStyle/>
          <a:p>
            <a:pPr>
              <a:defRPr/>
            </a:pPr>
            <a:r>
              <a:rPr b="1" dirty="0" smtClean="0">
                <a:latin typeface="+mj-ea"/>
              </a:rPr>
              <a:t>产品特性</a:t>
            </a:r>
            <a:endParaRPr b="1" dirty="0" smtClean="0"/>
          </a:p>
        </p:txBody>
      </p:sp>
      <p:sp>
        <p:nvSpPr>
          <p:cNvPr id="14" name="TextBox 13"/>
          <p:cNvSpPr txBox="1"/>
          <p:nvPr/>
        </p:nvSpPr>
        <p:spPr>
          <a:xfrm>
            <a:off x="2555875" y="1136650"/>
            <a:ext cx="5761038" cy="1126462"/>
          </a:xfrm>
          <a:prstGeom prst="rect">
            <a:avLst/>
          </a:prstGeom>
          <a:noFill/>
        </p:spPr>
        <p:txBody>
          <a:bodyPr>
            <a:spAutoFit/>
          </a:bodyPr>
          <a:lstStyle/>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可视化、拖拽式的配置模式  </a:t>
            </a:r>
            <a:endParaRPr kumimoji="1" lang="en-US" altLang="zh-CN" sz="1400" dirty="0">
              <a:solidFill>
                <a:schemeClr val="tx1">
                  <a:lumMod val="85000"/>
                  <a:lumOff val="15000"/>
                </a:schemeClr>
              </a:solidFill>
              <a:latin typeface="微软雅黑"/>
              <a:ea typeface="微软雅黑"/>
              <a:cs typeface="微软雅黑" pitchFamily="34" charset="-122"/>
            </a:endParaRPr>
          </a:p>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基础资料、单据、动态表单、账表、弹性域、系统参数、移动业务等一体化设计</a:t>
            </a:r>
          </a:p>
          <a:p>
            <a:pPr defTabSz="457200" eaLnBrk="0" hangingPunct="0">
              <a:lnSpc>
                <a:spcPct val="120000"/>
              </a:lnSpc>
              <a:buSzPct val="100000"/>
              <a:buFont typeface="Wingdings" pitchFamily="2" charset="2"/>
              <a:buNone/>
              <a:defRPr/>
            </a:pPr>
            <a:r>
              <a:rPr kumimoji="1" lang="zh-CN" altLang="en-US" sz="1400" dirty="0" smtClean="0">
                <a:solidFill>
                  <a:schemeClr val="tx1">
                    <a:lumMod val="85000"/>
                    <a:lumOff val="15000"/>
                  </a:schemeClr>
                </a:solidFill>
                <a:latin typeface="微软雅黑"/>
                <a:ea typeface="微软雅黑"/>
                <a:cs typeface="微软雅黑" pitchFamily="34" charset="-122"/>
              </a:rPr>
              <a:t>快速</a:t>
            </a:r>
            <a:r>
              <a:rPr kumimoji="1" lang="zh-CN" altLang="en-US" sz="1400" dirty="0">
                <a:solidFill>
                  <a:schemeClr val="tx1">
                    <a:lumMod val="85000"/>
                    <a:lumOff val="15000"/>
                  </a:schemeClr>
                </a:solidFill>
                <a:latin typeface="微软雅黑"/>
                <a:ea typeface="微软雅黑"/>
                <a:cs typeface="微软雅黑" pitchFamily="34" charset="-122"/>
              </a:rPr>
              <a:t>开发、快速实施、快速应用</a:t>
            </a:r>
            <a:endParaRPr kumimoji="1" lang="en-US" altLang="zh-CN" sz="1400" dirty="0">
              <a:solidFill>
                <a:schemeClr val="tx1">
                  <a:lumMod val="85000"/>
                  <a:lumOff val="15000"/>
                </a:schemeClr>
              </a:solidFill>
              <a:latin typeface="微软雅黑"/>
              <a:ea typeface="微软雅黑"/>
              <a:cs typeface="微软雅黑" pitchFamily="34" charset="-122"/>
            </a:endParaRPr>
          </a:p>
        </p:txBody>
      </p:sp>
      <p:sp>
        <p:nvSpPr>
          <p:cNvPr id="16" name="TextBox 15"/>
          <p:cNvSpPr txBox="1"/>
          <p:nvPr/>
        </p:nvSpPr>
        <p:spPr>
          <a:xfrm>
            <a:off x="2555875" y="2578100"/>
            <a:ext cx="5761038" cy="1858963"/>
          </a:xfrm>
          <a:prstGeom prst="rect">
            <a:avLst/>
          </a:prstGeom>
          <a:noFill/>
        </p:spPr>
        <p:txBody>
          <a:bodyPr>
            <a:spAutoFit/>
          </a:bodyPr>
          <a:lstStyle/>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插件集成</a:t>
            </a:r>
          </a:p>
          <a:p>
            <a:pPr defTabSz="457200" eaLnBrk="0" hangingPunct="0">
              <a:lnSpc>
                <a:spcPct val="120000"/>
              </a:lnSpc>
              <a:buSzPct val="100000"/>
              <a:buFont typeface="Wingdings" pitchFamily="2" charset="2"/>
              <a:buNone/>
              <a:defRPr/>
            </a:pPr>
            <a:r>
              <a:rPr kumimoji="1" lang="en-US" altLang="zh-CN" sz="1400" dirty="0">
                <a:solidFill>
                  <a:schemeClr val="tx1">
                    <a:lumMod val="85000"/>
                    <a:lumOff val="15000"/>
                  </a:schemeClr>
                </a:solidFill>
                <a:latin typeface="微软雅黑"/>
                <a:ea typeface="微软雅黑"/>
                <a:cs typeface="微软雅黑" pitchFamily="34" charset="-122"/>
              </a:rPr>
              <a:t>SQL</a:t>
            </a:r>
            <a:r>
              <a:rPr kumimoji="1" lang="zh-CN" altLang="en-US" sz="1400" dirty="0">
                <a:solidFill>
                  <a:schemeClr val="tx1">
                    <a:lumMod val="85000"/>
                    <a:lumOff val="15000"/>
                  </a:schemeClr>
                </a:solidFill>
                <a:latin typeface="微软雅黑"/>
                <a:ea typeface="微软雅黑"/>
                <a:cs typeface="微软雅黑" pitchFamily="34" charset="-122"/>
              </a:rPr>
              <a:t>集成</a:t>
            </a:r>
          </a:p>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流程集成</a:t>
            </a:r>
          </a:p>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账表集成</a:t>
            </a:r>
          </a:p>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套打集成</a:t>
            </a:r>
          </a:p>
          <a:p>
            <a:pPr defTabSz="457200" eaLnBrk="0" hangingPunct="0">
              <a:lnSpc>
                <a:spcPct val="120000"/>
              </a:lnSpc>
              <a:buSzPct val="100000"/>
              <a:buFont typeface="Wingdings" pitchFamily="2" charset="2"/>
              <a:buNone/>
              <a:defRPr/>
            </a:pPr>
            <a:r>
              <a:rPr kumimoji="1" lang="en-US" altLang="zh-CN" sz="1400" dirty="0">
                <a:solidFill>
                  <a:schemeClr val="tx1">
                    <a:lumMod val="85000"/>
                    <a:lumOff val="15000"/>
                  </a:schemeClr>
                </a:solidFill>
                <a:latin typeface="微软雅黑"/>
                <a:ea typeface="微软雅黑"/>
                <a:cs typeface="微软雅黑" pitchFamily="34" charset="-122"/>
              </a:rPr>
              <a:t>…</a:t>
            </a:r>
            <a:endParaRPr kumimoji="1" lang="zh-CN" altLang="en-US" sz="1400" dirty="0">
              <a:solidFill>
                <a:schemeClr val="tx1">
                  <a:lumMod val="85000"/>
                  <a:lumOff val="15000"/>
                </a:schemeClr>
              </a:solidFill>
              <a:latin typeface="微软雅黑"/>
              <a:ea typeface="微软雅黑"/>
              <a:cs typeface="微软雅黑" pitchFamily="34" charset="-122"/>
            </a:endParaRPr>
          </a:p>
        </p:txBody>
      </p:sp>
      <p:sp>
        <p:nvSpPr>
          <p:cNvPr id="19" name="TextBox 18"/>
          <p:cNvSpPr txBox="1"/>
          <p:nvPr/>
        </p:nvSpPr>
        <p:spPr>
          <a:xfrm>
            <a:off x="2627313" y="4724400"/>
            <a:ext cx="5761037" cy="1255713"/>
          </a:xfrm>
          <a:prstGeom prst="rect">
            <a:avLst/>
          </a:prstGeom>
          <a:noFill/>
        </p:spPr>
        <p:txBody>
          <a:bodyPr>
            <a:spAutoFit/>
          </a:bodyPr>
          <a:lstStyle/>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业务模型支持数据库存储</a:t>
            </a:r>
          </a:p>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客户化开发平滑升级</a:t>
            </a:r>
          </a:p>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客户化开发成果发布</a:t>
            </a:r>
          </a:p>
          <a:p>
            <a:pPr defTabSz="457200" eaLnBrk="0" hangingPunct="0">
              <a:lnSpc>
                <a:spcPct val="120000"/>
              </a:lnSpc>
              <a:buSzPct val="100000"/>
              <a:buFont typeface="Wingdings" pitchFamily="2" charset="2"/>
              <a:buNone/>
              <a:defRPr/>
            </a:pPr>
            <a:r>
              <a:rPr kumimoji="1" lang="en-US" altLang="zh-CN" sz="1400" dirty="0">
                <a:solidFill>
                  <a:schemeClr val="tx1">
                    <a:lumMod val="85000"/>
                    <a:lumOff val="15000"/>
                  </a:schemeClr>
                </a:solidFill>
                <a:latin typeface="微软雅黑"/>
                <a:ea typeface="微软雅黑"/>
                <a:cs typeface="微软雅黑" pitchFamily="34" charset="-122"/>
              </a:rPr>
              <a:t>…</a:t>
            </a:r>
            <a:endParaRPr kumimoji="1" lang="zh-CN" altLang="en-US" sz="1400" dirty="0">
              <a:solidFill>
                <a:schemeClr val="tx1">
                  <a:lumMod val="85000"/>
                  <a:lumOff val="15000"/>
                </a:schemeClr>
              </a:solidFill>
              <a:latin typeface="微软雅黑"/>
              <a:ea typeface="微软雅黑"/>
              <a:cs typeface="微软雅黑" pitchFamily="34" charset="-122"/>
            </a:endParaRPr>
          </a:p>
        </p:txBody>
      </p:sp>
    </p:spTree>
  </p:cSld>
  <p:clrMapOvr>
    <a:masterClrMapping/>
  </p:clrMapOvr>
  <p:transition spd="med">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txBox="1">
            <a:spLocks noChangeArrowheads="1"/>
          </p:cNvSpPr>
          <p:nvPr/>
        </p:nvSpPr>
        <p:spPr bwMode="auto">
          <a:xfrm>
            <a:off x="250825" y="115888"/>
            <a:ext cx="7129463" cy="442912"/>
          </a:xfrm>
          <a:prstGeom prst="rect">
            <a:avLst/>
          </a:prstGeom>
          <a:noFill/>
          <a:ln w="9525">
            <a:noFill/>
            <a:miter lim="800000"/>
            <a:headEnd/>
            <a:tailEnd/>
          </a:ln>
        </p:spPr>
        <p:txBody>
          <a:bodyPr anchor="ctr">
            <a:normAutofit fontScale="92500" lnSpcReduction="20000"/>
          </a:bodyPr>
          <a:lstStyle/>
          <a:p>
            <a:pPr defTabSz="457200" eaLnBrk="0" hangingPunct="0">
              <a:buFont typeface="Wingdings" pitchFamily="2" charset="2"/>
              <a:buNone/>
              <a:defRPr/>
            </a:pPr>
            <a:r>
              <a:rPr kumimoji="1" lang="zh-CN" altLang="en-US" sz="2800" b="1" dirty="0">
                <a:latin typeface="微软雅黑"/>
                <a:ea typeface="微软雅黑"/>
                <a:cs typeface="微软雅黑"/>
              </a:rPr>
              <a:t>案例演练</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发布</a:t>
            </a:r>
          </a:p>
        </p:txBody>
      </p:sp>
      <p:sp>
        <p:nvSpPr>
          <p:cNvPr id="39" name="矩形 38"/>
          <p:cNvSpPr/>
          <p:nvPr/>
        </p:nvSpPr>
        <p:spPr>
          <a:xfrm>
            <a:off x="1643063" y="785813"/>
            <a:ext cx="7500937" cy="1138237"/>
          </a:xfrm>
          <a:prstGeom prst="rect">
            <a:avLst/>
          </a:prstGeom>
        </p:spPr>
        <p:txBody>
          <a:bodyPr>
            <a:spAutoFit/>
          </a:bodyPr>
          <a:lstStyle/>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采购订单创建完成之后，通过发布功能实现主控台可调用；</a:t>
            </a: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dirty="0">
              <a:solidFill>
                <a:schemeClr val="tx1">
                  <a:lumMod val="85000"/>
                  <a:lumOff val="15000"/>
                </a:schemeClr>
              </a:solidFill>
              <a:latin typeface="微软雅黑"/>
              <a:ea typeface="微软雅黑"/>
              <a:cs typeface="微软雅黑"/>
            </a:endParaRPr>
          </a:p>
        </p:txBody>
      </p:sp>
      <p:grpSp>
        <p:nvGrpSpPr>
          <p:cNvPr id="43012" name="组合 39"/>
          <p:cNvGrpSpPr>
            <a:grpSpLocks/>
          </p:cNvGrpSpPr>
          <p:nvPr/>
        </p:nvGrpSpPr>
        <p:grpSpPr bwMode="auto">
          <a:xfrm>
            <a:off x="179388" y="1566863"/>
            <a:ext cx="1295400" cy="3973512"/>
            <a:chOff x="179388" y="1175741"/>
            <a:chExt cx="1296000" cy="2980077"/>
          </a:xfrm>
        </p:grpSpPr>
        <p:sp>
          <p:nvSpPr>
            <p:cNvPr id="43015" name="AutoShape 52"/>
            <p:cNvSpPr>
              <a:spLocks noChangeArrowheads="1"/>
            </p:cNvSpPr>
            <p:nvPr/>
          </p:nvSpPr>
          <p:spPr bwMode="auto">
            <a:xfrm>
              <a:off x="179388" y="1175741"/>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单据需求分析</a:t>
              </a:r>
            </a:p>
          </p:txBody>
        </p:sp>
        <p:sp>
          <p:nvSpPr>
            <p:cNvPr id="43016" name="AutoShape 55"/>
            <p:cNvSpPr>
              <a:spLocks noChangeArrowheads="1"/>
            </p:cNvSpPr>
            <p:nvPr/>
          </p:nvSpPr>
          <p:spPr bwMode="auto">
            <a:xfrm>
              <a:off x="179388" y="1570607"/>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登录子系统</a:t>
              </a:r>
            </a:p>
          </p:txBody>
        </p:sp>
        <p:sp>
          <p:nvSpPr>
            <p:cNvPr id="43017" name="AutoShape 58"/>
            <p:cNvSpPr>
              <a:spLocks noChangeArrowheads="1"/>
            </p:cNvSpPr>
            <p:nvPr/>
          </p:nvSpPr>
          <p:spPr bwMode="auto">
            <a:xfrm>
              <a:off x="179388" y="1965472"/>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单据创建向导</a:t>
              </a:r>
            </a:p>
          </p:txBody>
        </p:sp>
        <p:sp>
          <p:nvSpPr>
            <p:cNvPr id="43018" name="AutoShape 61"/>
            <p:cNvSpPr>
              <a:spLocks noChangeArrowheads="1"/>
            </p:cNvSpPr>
            <p:nvPr/>
          </p:nvSpPr>
          <p:spPr bwMode="auto">
            <a:xfrm>
              <a:off x="179388" y="2360338"/>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单据界面设计</a:t>
              </a:r>
            </a:p>
          </p:txBody>
        </p:sp>
        <p:sp>
          <p:nvSpPr>
            <p:cNvPr id="43019" name="AutoShape 67"/>
            <p:cNvSpPr>
              <a:spLocks noChangeArrowheads="1"/>
            </p:cNvSpPr>
            <p:nvPr/>
          </p:nvSpPr>
          <p:spPr bwMode="auto">
            <a:xfrm>
              <a:off x="179388" y="3149759"/>
              <a:ext cx="1296000" cy="21669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规则流程定义</a:t>
              </a:r>
            </a:p>
          </p:txBody>
        </p:sp>
        <p:sp>
          <p:nvSpPr>
            <p:cNvPr id="43020" name="AutoShape 70"/>
            <p:cNvSpPr>
              <a:spLocks noChangeArrowheads="1"/>
            </p:cNvSpPr>
            <p:nvPr/>
          </p:nvSpPr>
          <p:spPr bwMode="auto">
            <a:xfrm>
              <a:off x="179388" y="3545039"/>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套打模板配置</a:t>
              </a:r>
            </a:p>
          </p:txBody>
        </p:sp>
        <p:sp>
          <p:nvSpPr>
            <p:cNvPr id="43021" name="AutoShape 55"/>
            <p:cNvSpPr>
              <a:spLocks noChangeArrowheads="1"/>
            </p:cNvSpPr>
            <p:nvPr/>
          </p:nvSpPr>
          <p:spPr bwMode="auto">
            <a:xfrm>
              <a:off x="179388" y="3940319"/>
              <a:ext cx="1296000" cy="215499"/>
            </a:xfrm>
            <a:prstGeom prst="homePlate">
              <a:avLst>
                <a:gd name="adj" fmla="val 8882"/>
              </a:avLst>
            </a:prstGeom>
            <a:solidFill>
              <a:srgbClr val="66DAFE"/>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6DAFE"/>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单据发布部署</a:t>
              </a:r>
            </a:p>
          </p:txBody>
        </p:sp>
        <p:sp>
          <p:nvSpPr>
            <p:cNvPr id="43022" name="AutoShape 61"/>
            <p:cNvSpPr>
              <a:spLocks noChangeArrowheads="1"/>
            </p:cNvSpPr>
            <p:nvPr/>
          </p:nvSpPr>
          <p:spPr bwMode="auto">
            <a:xfrm>
              <a:off x="179388" y="2755670"/>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单据属性定义</a:t>
              </a:r>
            </a:p>
          </p:txBody>
        </p:sp>
        <p:sp>
          <p:nvSpPr>
            <p:cNvPr id="50" name="下箭头 49"/>
            <p:cNvSpPr/>
            <p:nvPr/>
          </p:nvSpPr>
          <p:spPr>
            <a:xfrm>
              <a:off x="728917" y="1391240"/>
              <a:ext cx="162000"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1" name="下箭头 50"/>
            <p:cNvSpPr/>
            <p:nvPr/>
          </p:nvSpPr>
          <p:spPr>
            <a:xfrm>
              <a:off x="736858" y="1792473"/>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2" name="下箭头 51"/>
            <p:cNvSpPr/>
            <p:nvPr/>
          </p:nvSpPr>
          <p:spPr>
            <a:xfrm>
              <a:off x="736858" y="2181800"/>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3" name="下箭头 52"/>
            <p:cNvSpPr/>
            <p:nvPr/>
          </p:nvSpPr>
          <p:spPr>
            <a:xfrm>
              <a:off x="736858" y="2575889"/>
              <a:ext cx="162000" cy="12501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4" name="下箭头 53"/>
            <p:cNvSpPr/>
            <p:nvPr/>
          </p:nvSpPr>
          <p:spPr>
            <a:xfrm>
              <a:off x="736858" y="297116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5" name="下箭头 54"/>
            <p:cNvSpPr/>
            <p:nvPr/>
          </p:nvSpPr>
          <p:spPr>
            <a:xfrm>
              <a:off x="728917" y="336644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6" name="下箭头 55"/>
            <p:cNvSpPr/>
            <p:nvPr/>
          </p:nvSpPr>
          <p:spPr>
            <a:xfrm>
              <a:off x="717799" y="3760538"/>
              <a:ext cx="163589"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grpSp>
      <p:pic>
        <p:nvPicPr>
          <p:cNvPr id="45089" name="Picture 33"/>
          <p:cNvPicPr>
            <a:picLocks noChangeAspect="1" noChangeArrowheads="1"/>
          </p:cNvPicPr>
          <p:nvPr/>
        </p:nvPicPr>
        <p:blipFill>
          <a:blip r:embed="rId2"/>
          <a:srcRect/>
          <a:stretch>
            <a:fillRect/>
          </a:stretch>
        </p:blipFill>
        <p:spPr bwMode="auto">
          <a:xfrm>
            <a:off x="1908175" y="1403350"/>
            <a:ext cx="5903913" cy="4411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45090" name="Picture 34"/>
          <p:cNvPicPr>
            <a:picLocks noChangeAspect="1" noChangeArrowheads="1"/>
          </p:cNvPicPr>
          <p:nvPr/>
        </p:nvPicPr>
        <p:blipFill>
          <a:blip r:embed="rId3"/>
          <a:srcRect/>
          <a:stretch>
            <a:fillRect/>
          </a:stretch>
        </p:blipFill>
        <p:spPr bwMode="auto">
          <a:xfrm>
            <a:off x="1908175" y="1355725"/>
            <a:ext cx="5903913" cy="48291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090"/>
                                        </p:tgtEl>
                                        <p:attrNameLst>
                                          <p:attrName>style.visibility</p:attrName>
                                        </p:attrNameLst>
                                      </p:cBhvr>
                                      <p:to>
                                        <p:strVal val="visible"/>
                                      </p:to>
                                    </p:set>
                                    <p:anim calcmode="lin" valueType="num">
                                      <p:cBhvr additive="base">
                                        <p:cTn id="7" dur="500" fill="hold"/>
                                        <p:tgtEl>
                                          <p:spTgt spid="45090"/>
                                        </p:tgtEl>
                                        <p:attrNameLst>
                                          <p:attrName>ppt_x</p:attrName>
                                        </p:attrNameLst>
                                      </p:cBhvr>
                                      <p:tavLst>
                                        <p:tav tm="0">
                                          <p:val>
                                            <p:strVal val="#ppt_x"/>
                                          </p:val>
                                        </p:tav>
                                        <p:tav tm="100000">
                                          <p:val>
                                            <p:strVal val="#ppt_x"/>
                                          </p:val>
                                        </p:tav>
                                      </p:tavLst>
                                    </p:anim>
                                    <p:anim calcmode="lin" valueType="num">
                                      <p:cBhvr additive="base">
                                        <p:cTn id="8" dur="500" fill="hold"/>
                                        <p:tgtEl>
                                          <p:spTgt spid="450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txBox="1">
            <a:spLocks noChangeArrowheads="1"/>
          </p:cNvSpPr>
          <p:nvPr/>
        </p:nvSpPr>
        <p:spPr bwMode="auto">
          <a:xfrm>
            <a:off x="250825" y="115888"/>
            <a:ext cx="7129463" cy="442912"/>
          </a:xfrm>
          <a:prstGeom prst="rect">
            <a:avLst/>
          </a:prstGeom>
          <a:noFill/>
          <a:ln w="9525">
            <a:noFill/>
            <a:miter lim="800000"/>
            <a:headEnd/>
            <a:tailEnd/>
          </a:ln>
        </p:spPr>
        <p:txBody>
          <a:bodyPr anchor="ctr">
            <a:normAutofit fontScale="92500" lnSpcReduction="20000"/>
          </a:bodyPr>
          <a:lstStyle/>
          <a:p>
            <a:pPr defTabSz="457200" eaLnBrk="0" hangingPunct="0">
              <a:buFont typeface="Wingdings" pitchFamily="2" charset="2"/>
              <a:buNone/>
              <a:defRPr/>
            </a:pPr>
            <a:r>
              <a:rPr kumimoji="1" lang="zh-CN" altLang="en-US" sz="2800" b="1" dirty="0">
                <a:latin typeface="微软雅黑"/>
                <a:ea typeface="微软雅黑"/>
                <a:cs typeface="微软雅黑"/>
              </a:rPr>
              <a:t>案例演练</a:t>
            </a:r>
            <a:r>
              <a:rPr kumimoji="1" lang="en-US" altLang="zh-CN" sz="2800" b="1" dirty="0">
                <a:latin typeface="微软雅黑"/>
                <a:ea typeface="微软雅黑"/>
                <a:cs typeface="微软雅黑"/>
              </a:rPr>
              <a:t>_</a:t>
            </a:r>
            <a:r>
              <a:rPr kumimoji="1" lang="zh-CN" altLang="en-US" sz="2800" b="1" dirty="0">
                <a:latin typeface="微软雅黑"/>
                <a:ea typeface="微软雅黑"/>
                <a:cs typeface="微软雅黑"/>
              </a:rPr>
              <a:t>部署</a:t>
            </a:r>
          </a:p>
        </p:txBody>
      </p:sp>
      <p:sp>
        <p:nvSpPr>
          <p:cNvPr id="39" name="矩形 38"/>
          <p:cNvSpPr/>
          <p:nvPr/>
        </p:nvSpPr>
        <p:spPr>
          <a:xfrm>
            <a:off x="1547813" y="785813"/>
            <a:ext cx="7596187" cy="1138237"/>
          </a:xfrm>
          <a:prstGeom prst="rect">
            <a:avLst/>
          </a:prstGeom>
        </p:spPr>
        <p:txBody>
          <a:bodyPr>
            <a:spAutoFit/>
          </a:bodyPr>
          <a:lstStyle/>
          <a:p>
            <a:pPr defTabSz="457200" eaLnBrk="0" hangingPunct="0">
              <a:buSzPct val="100000"/>
              <a:buFont typeface="Wingdings" pitchFamily="2" charset="2"/>
              <a:buNone/>
              <a:defRPr/>
            </a:pPr>
            <a:r>
              <a:rPr kumimoji="1" lang="zh-CN" altLang="en-US" dirty="0">
                <a:solidFill>
                  <a:schemeClr val="tx1">
                    <a:lumMod val="85000"/>
                    <a:lumOff val="15000"/>
                  </a:schemeClr>
                </a:solidFill>
                <a:latin typeface="微软雅黑"/>
                <a:ea typeface="微软雅黑"/>
                <a:cs typeface="微软雅黑"/>
              </a:rPr>
              <a:t>采购订单创建完成之后，通过部署功能实现跨数据中心单据部署；</a:t>
            </a: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dirty="0">
              <a:solidFill>
                <a:schemeClr val="tx1">
                  <a:lumMod val="85000"/>
                  <a:lumOff val="15000"/>
                </a:schemeClr>
              </a:solidFill>
              <a:latin typeface="微软雅黑"/>
              <a:ea typeface="微软雅黑"/>
              <a:cs typeface="微软雅黑"/>
            </a:endParaRPr>
          </a:p>
          <a:p>
            <a:pPr defTabSz="457200" eaLnBrk="0" hangingPunct="0">
              <a:buSzPct val="100000"/>
              <a:buFont typeface="Wingdings" pitchFamily="2" charset="2"/>
              <a:buNone/>
              <a:defRPr/>
            </a:pPr>
            <a:endParaRPr kumimoji="1" lang="en-US" altLang="zh-CN" dirty="0">
              <a:solidFill>
                <a:schemeClr val="tx1">
                  <a:lumMod val="85000"/>
                  <a:lumOff val="15000"/>
                </a:schemeClr>
              </a:solidFill>
              <a:latin typeface="微软雅黑"/>
              <a:ea typeface="微软雅黑"/>
              <a:cs typeface="微软雅黑"/>
            </a:endParaRPr>
          </a:p>
        </p:txBody>
      </p:sp>
      <p:grpSp>
        <p:nvGrpSpPr>
          <p:cNvPr id="44036" name="组合 35"/>
          <p:cNvGrpSpPr>
            <a:grpSpLocks/>
          </p:cNvGrpSpPr>
          <p:nvPr/>
        </p:nvGrpSpPr>
        <p:grpSpPr bwMode="auto">
          <a:xfrm>
            <a:off x="179388" y="1566863"/>
            <a:ext cx="1295400" cy="3973512"/>
            <a:chOff x="179388" y="1175741"/>
            <a:chExt cx="1296000" cy="2980077"/>
          </a:xfrm>
        </p:grpSpPr>
        <p:sp>
          <p:nvSpPr>
            <p:cNvPr id="44041" name="AutoShape 52"/>
            <p:cNvSpPr>
              <a:spLocks noChangeArrowheads="1"/>
            </p:cNvSpPr>
            <p:nvPr/>
          </p:nvSpPr>
          <p:spPr bwMode="auto">
            <a:xfrm>
              <a:off x="179388" y="1175741"/>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单据需求分析</a:t>
              </a:r>
            </a:p>
          </p:txBody>
        </p:sp>
        <p:sp>
          <p:nvSpPr>
            <p:cNvPr id="44042" name="AutoShape 55"/>
            <p:cNvSpPr>
              <a:spLocks noChangeArrowheads="1"/>
            </p:cNvSpPr>
            <p:nvPr/>
          </p:nvSpPr>
          <p:spPr bwMode="auto">
            <a:xfrm>
              <a:off x="179388" y="1570607"/>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登录子系统</a:t>
              </a:r>
            </a:p>
          </p:txBody>
        </p:sp>
        <p:sp>
          <p:nvSpPr>
            <p:cNvPr id="44043" name="AutoShape 58"/>
            <p:cNvSpPr>
              <a:spLocks noChangeArrowheads="1"/>
            </p:cNvSpPr>
            <p:nvPr/>
          </p:nvSpPr>
          <p:spPr bwMode="auto">
            <a:xfrm>
              <a:off x="179388" y="1965472"/>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单据创建向导</a:t>
              </a:r>
            </a:p>
          </p:txBody>
        </p:sp>
        <p:sp>
          <p:nvSpPr>
            <p:cNvPr id="44044" name="AutoShape 61"/>
            <p:cNvSpPr>
              <a:spLocks noChangeArrowheads="1"/>
            </p:cNvSpPr>
            <p:nvPr/>
          </p:nvSpPr>
          <p:spPr bwMode="auto">
            <a:xfrm>
              <a:off x="179388" y="2360338"/>
              <a:ext cx="1296000" cy="21600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单据界面设计</a:t>
              </a:r>
            </a:p>
          </p:txBody>
        </p:sp>
        <p:sp>
          <p:nvSpPr>
            <p:cNvPr id="44045" name="AutoShape 67"/>
            <p:cNvSpPr>
              <a:spLocks noChangeArrowheads="1"/>
            </p:cNvSpPr>
            <p:nvPr/>
          </p:nvSpPr>
          <p:spPr bwMode="auto">
            <a:xfrm>
              <a:off x="179388" y="3149759"/>
              <a:ext cx="1296000" cy="216690"/>
            </a:xfrm>
            <a:prstGeom prst="homePlate">
              <a:avLst>
                <a:gd name="adj" fmla="val 8861"/>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规则流程定义</a:t>
              </a:r>
            </a:p>
          </p:txBody>
        </p:sp>
        <p:sp>
          <p:nvSpPr>
            <p:cNvPr id="44046" name="AutoShape 70"/>
            <p:cNvSpPr>
              <a:spLocks noChangeArrowheads="1"/>
            </p:cNvSpPr>
            <p:nvPr/>
          </p:nvSpPr>
          <p:spPr bwMode="auto">
            <a:xfrm>
              <a:off x="179388" y="3545039"/>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套打模板配置</a:t>
              </a:r>
            </a:p>
          </p:txBody>
        </p:sp>
        <p:sp>
          <p:nvSpPr>
            <p:cNvPr id="44047" name="AutoShape 55"/>
            <p:cNvSpPr>
              <a:spLocks noChangeArrowheads="1"/>
            </p:cNvSpPr>
            <p:nvPr/>
          </p:nvSpPr>
          <p:spPr bwMode="auto">
            <a:xfrm>
              <a:off x="179388" y="3940319"/>
              <a:ext cx="1296000" cy="215499"/>
            </a:xfrm>
            <a:prstGeom prst="homePlate">
              <a:avLst>
                <a:gd name="adj" fmla="val 8882"/>
              </a:avLst>
            </a:prstGeom>
            <a:solidFill>
              <a:srgbClr val="66DAFE"/>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6DAFE"/>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单据发布部署</a:t>
              </a:r>
            </a:p>
          </p:txBody>
        </p:sp>
        <p:sp>
          <p:nvSpPr>
            <p:cNvPr id="44048" name="AutoShape 61"/>
            <p:cNvSpPr>
              <a:spLocks noChangeArrowheads="1"/>
            </p:cNvSpPr>
            <p:nvPr/>
          </p:nvSpPr>
          <p:spPr bwMode="auto">
            <a:xfrm>
              <a:off x="179388" y="2755670"/>
              <a:ext cx="1296000" cy="215499"/>
            </a:xfrm>
            <a:prstGeom prst="homePlate">
              <a:avLst>
                <a:gd name="adj" fmla="val 8882"/>
              </a:avLst>
            </a:prstGeom>
            <a:solidFill>
              <a:srgbClr val="65A5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65A5FF"/>
              </a:extrusionClr>
            </a:sp3d>
          </p:spPr>
          <p:txBody>
            <a:bodyPr wrap="none" anchor="ctr">
              <a:flatTx/>
            </a:bodyPr>
            <a:lstStyle/>
            <a:p>
              <a:pPr latinLnBrk="1">
                <a:buFont typeface="Wingdings" pitchFamily="2" charset="2"/>
                <a:buNone/>
              </a:pPr>
              <a:r>
                <a:rPr kumimoji="1" lang="zh-CN" altLang="en-US" sz="1200">
                  <a:solidFill>
                    <a:schemeClr val="bg1"/>
                  </a:solidFill>
                  <a:latin typeface="Arial Black" pitchFamily="34" charset="0"/>
                  <a:ea typeface="黑体" pitchFamily="49" charset="-122"/>
                </a:rPr>
                <a:t>单据属性定义</a:t>
              </a:r>
            </a:p>
          </p:txBody>
        </p:sp>
        <p:sp>
          <p:nvSpPr>
            <p:cNvPr id="48" name="下箭头 47"/>
            <p:cNvSpPr/>
            <p:nvPr/>
          </p:nvSpPr>
          <p:spPr>
            <a:xfrm>
              <a:off x="728917" y="1391240"/>
              <a:ext cx="162000"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49" name="下箭头 48"/>
            <p:cNvSpPr/>
            <p:nvPr/>
          </p:nvSpPr>
          <p:spPr>
            <a:xfrm>
              <a:off x="736858" y="1792473"/>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0" name="下箭头 49"/>
            <p:cNvSpPr/>
            <p:nvPr/>
          </p:nvSpPr>
          <p:spPr>
            <a:xfrm>
              <a:off x="736858" y="2181800"/>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1" name="下箭头 50"/>
            <p:cNvSpPr/>
            <p:nvPr/>
          </p:nvSpPr>
          <p:spPr>
            <a:xfrm>
              <a:off x="736858" y="2575889"/>
              <a:ext cx="162000" cy="12501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2" name="下箭头 51"/>
            <p:cNvSpPr/>
            <p:nvPr/>
          </p:nvSpPr>
          <p:spPr>
            <a:xfrm>
              <a:off x="736858" y="297116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3" name="下箭头 52"/>
            <p:cNvSpPr/>
            <p:nvPr/>
          </p:nvSpPr>
          <p:spPr>
            <a:xfrm>
              <a:off x="728917" y="3366449"/>
              <a:ext cx="162000" cy="123823"/>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sp>
          <p:nvSpPr>
            <p:cNvPr id="54" name="下箭头 53"/>
            <p:cNvSpPr/>
            <p:nvPr/>
          </p:nvSpPr>
          <p:spPr>
            <a:xfrm>
              <a:off x="717799" y="3760538"/>
              <a:ext cx="163589" cy="125014"/>
            </a:xfrm>
            <a:prstGeom prst="downArrow">
              <a:avLst/>
            </a:prstGeom>
            <a:solidFill>
              <a:srgbClr val="0099FF"/>
            </a:soli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Wingdings" pitchFamily="2" charset="2"/>
                <a:buNone/>
                <a:defRPr/>
              </a:pPr>
              <a:endParaRPr lang="zh-CN" altLang="en-US" sz="1200">
                <a:latin typeface="微软雅黑" pitchFamily="34" charset="-122"/>
                <a:ea typeface="微软雅黑" pitchFamily="34" charset="-122"/>
              </a:endParaRPr>
            </a:p>
          </p:txBody>
        </p:sp>
      </p:grpSp>
      <p:pic>
        <p:nvPicPr>
          <p:cNvPr id="73731" name="Picture 3"/>
          <p:cNvPicPr>
            <a:picLocks noChangeAspect="1" noChangeArrowheads="1"/>
          </p:cNvPicPr>
          <p:nvPr/>
        </p:nvPicPr>
        <p:blipFill>
          <a:blip r:embed="rId2"/>
          <a:srcRect/>
          <a:stretch>
            <a:fillRect/>
          </a:stretch>
        </p:blipFill>
        <p:spPr bwMode="auto">
          <a:xfrm>
            <a:off x="1835150" y="1390650"/>
            <a:ext cx="6727825" cy="42703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3732" name="Picture 4"/>
          <p:cNvPicPr>
            <a:picLocks noChangeAspect="1" noChangeArrowheads="1"/>
          </p:cNvPicPr>
          <p:nvPr/>
        </p:nvPicPr>
        <p:blipFill>
          <a:blip r:embed="rId3"/>
          <a:srcRect/>
          <a:stretch>
            <a:fillRect/>
          </a:stretch>
        </p:blipFill>
        <p:spPr bwMode="auto">
          <a:xfrm>
            <a:off x="1835150" y="1390650"/>
            <a:ext cx="6727825" cy="42894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3733" name="Picture 5"/>
          <p:cNvPicPr>
            <a:picLocks noChangeAspect="1" noChangeArrowheads="1"/>
          </p:cNvPicPr>
          <p:nvPr/>
        </p:nvPicPr>
        <p:blipFill>
          <a:blip r:embed="rId4"/>
          <a:srcRect/>
          <a:stretch>
            <a:fillRect/>
          </a:stretch>
        </p:blipFill>
        <p:spPr bwMode="auto">
          <a:xfrm>
            <a:off x="1831975" y="1341438"/>
            <a:ext cx="6743700" cy="43386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3734" name="Picture 6"/>
          <p:cNvPicPr>
            <a:picLocks noChangeAspect="1" noChangeArrowheads="1"/>
          </p:cNvPicPr>
          <p:nvPr/>
        </p:nvPicPr>
        <p:blipFill>
          <a:blip r:embed="rId5"/>
          <a:srcRect/>
          <a:stretch>
            <a:fillRect/>
          </a:stretch>
        </p:blipFill>
        <p:spPr bwMode="auto">
          <a:xfrm>
            <a:off x="1831975" y="1341438"/>
            <a:ext cx="6805613" cy="43386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732"/>
                                        </p:tgtEl>
                                        <p:attrNameLst>
                                          <p:attrName>style.visibility</p:attrName>
                                        </p:attrNameLst>
                                      </p:cBhvr>
                                      <p:to>
                                        <p:strVal val="visible"/>
                                      </p:to>
                                    </p:set>
                                    <p:anim calcmode="lin" valueType="num">
                                      <p:cBhvr additive="base">
                                        <p:cTn id="7" dur="500" fill="hold"/>
                                        <p:tgtEl>
                                          <p:spTgt spid="73732"/>
                                        </p:tgtEl>
                                        <p:attrNameLst>
                                          <p:attrName>ppt_x</p:attrName>
                                        </p:attrNameLst>
                                      </p:cBhvr>
                                      <p:tavLst>
                                        <p:tav tm="0">
                                          <p:val>
                                            <p:strVal val="#ppt_x"/>
                                          </p:val>
                                        </p:tav>
                                        <p:tav tm="100000">
                                          <p:val>
                                            <p:strVal val="#ppt_x"/>
                                          </p:val>
                                        </p:tav>
                                      </p:tavLst>
                                    </p:anim>
                                    <p:anim calcmode="lin" valueType="num">
                                      <p:cBhvr additive="base">
                                        <p:cTn id="8" dur="500" fill="hold"/>
                                        <p:tgtEl>
                                          <p:spTgt spid="7373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3733"/>
                                        </p:tgtEl>
                                        <p:attrNameLst>
                                          <p:attrName>style.visibility</p:attrName>
                                        </p:attrNameLst>
                                      </p:cBhvr>
                                      <p:to>
                                        <p:strVal val="visible"/>
                                      </p:to>
                                    </p:set>
                                    <p:anim calcmode="lin" valueType="num">
                                      <p:cBhvr additive="base">
                                        <p:cTn id="13" dur="500" fill="hold"/>
                                        <p:tgtEl>
                                          <p:spTgt spid="73733"/>
                                        </p:tgtEl>
                                        <p:attrNameLst>
                                          <p:attrName>ppt_x</p:attrName>
                                        </p:attrNameLst>
                                      </p:cBhvr>
                                      <p:tavLst>
                                        <p:tav tm="0">
                                          <p:val>
                                            <p:strVal val="#ppt_x"/>
                                          </p:val>
                                        </p:tav>
                                        <p:tav tm="100000">
                                          <p:val>
                                            <p:strVal val="#ppt_x"/>
                                          </p:val>
                                        </p:tav>
                                      </p:tavLst>
                                    </p:anim>
                                    <p:anim calcmode="lin" valueType="num">
                                      <p:cBhvr additive="base">
                                        <p:cTn id="14" dur="500" fill="hold"/>
                                        <p:tgtEl>
                                          <p:spTgt spid="7373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3734"/>
                                        </p:tgtEl>
                                        <p:attrNameLst>
                                          <p:attrName>style.visibility</p:attrName>
                                        </p:attrNameLst>
                                      </p:cBhvr>
                                      <p:to>
                                        <p:strVal val="visible"/>
                                      </p:to>
                                    </p:set>
                                    <p:anim calcmode="lin" valueType="num">
                                      <p:cBhvr additive="base">
                                        <p:cTn id="19" dur="500" fill="hold"/>
                                        <p:tgtEl>
                                          <p:spTgt spid="73734"/>
                                        </p:tgtEl>
                                        <p:attrNameLst>
                                          <p:attrName>ppt_x</p:attrName>
                                        </p:attrNameLst>
                                      </p:cBhvr>
                                      <p:tavLst>
                                        <p:tav tm="0">
                                          <p:val>
                                            <p:strVal val="#ppt_x"/>
                                          </p:val>
                                        </p:tav>
                                        <p:tav tm="100000">
                                          <p:val>
                                            <p:strVal val="#ppt_x"/>
                                          </p:val>
                                        </p:tav>
                                      </p:tavLst>
                                    </p:anim>
                                    <p:anim calcmode="lin" valueType="num">
                                      <p:cBhvr additive="base">
                                        <p:cTn id="20" dur="500" fill="hold"/>
                                        <p:tgtEl>
                                          <p:spTgt spid="73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288" y="989013"/>
            <a:ext cx="8334375" cy="5137150"/>
          </a:xfrm>
        </p:spPr>
        <p:txBody>
          <a:bodyPr/>
          <a:lstStyle/>
          <a:p>
            <a:pPr>
              <a:lnSpc>
                <a:spcPct val="150000"/>
              </a:lnSpc>
              <a:defRPr/>
            </a:pPr>
            <a:r>
              <a:rPr lang="en-US" sz="2800" dirty="0" smtClean="0"/>
              <a:t>K/3 BOS</a:t>
            </a:r>
            <a:r>
              <a:rPr sz="2600" dirty="0" smtClean="0">
                <a:solidFill>
                  <a:schemeClr val="tx1"/>
                </a:solidFill>
              </a:rPr>
              <a:t>系统特性</a:t>
            </a:r>
            <a:endParaRPr lang="en-US" sz="2600" dirty="0" smtClean="0">
              <a:solidFill>
                <a:schemeClr val="tx1"/>
              </a:solidFill>
            </a:endParaRPr>
          </a:p>
          <a:p>
            <a:pPr marL="800100" lvl="1" indent="-342900">
              <a:buSzPct val="100000"/>
              <a:buFont typeface="Arial" pitchFamily="34" charset="0"/>
              <a:buBlip>
                <a:blip r:embed="rId2"/>
              </a:buBlip>
              <a:defRPr/>
            </a:pPr>
            <a:r>
              <a:rPr lang="en-US" altLang="zh-CN" dirty="0" smtClean="0"/>
              <a:t>BOS</a:t>
            </a:r>
            <a:r>
              <a:rPr dirty="0" smtClean="0"/>
              <a:t>集成开发平台全面支持各业务应用需求，支持定义动态表单、基础资料、业务单据、过滤条件等，抽象出丰富的表单逻辑，便于业务扩展自定义；</a:t>
            </a:r>
            <a:endParaRPr lang="en-US" dirty="0" smtClean="0"/>
          </a:p>
          <a:p>
            <a:pPr marL="800100" lvl="1" indent="-342900">
              <a:buSzPct val="100000"/>
              <a:buFont typeface="Arial" pitchFamily="34" charset="0"/>
              <a:buBlip>
                <a:blip r:embed="rId2"/>
              </a:buBlip>
              <a:defRPr/>
            </a:pPr>
            <a:r>
              <a:rPr dirty="0" smtClean="0"/>
              <a:t>灵活易用的</a:t>
            </a:r>
            <a:r>
              <a:rPr lang="en-US" altLang="zh-CN" dirty="0" smtClean="0"/>
              <a:t>BOS</a:t>
            </a:r>
            <a:r>
              <a:rPr dirty="0" smtClean="0"/>
              <a:t>运行平台，支持用户在运行时根据个人习惯设置运行效果；</a:t>
            </a:r>
          </a:p>
          <a:p>
            <a:pPr marL="800100" lvl="1" indent="-342900">
              <a:buSzPct val="100000"/>
              <a:buFont typeface="Arial" pitchFamily="34" charset="0"/>
              <a:buBlip>
                <a:blip r:embed="rId2"/>
              </a:buBlip>
              <a:defRPr/>
            </a:pPr>
            <a:r>
              <a:rPr dirty="0" smtClean="0"/>
              <a:t>易用完善的部署功能，可方便进行异地开发；</a:t>
            </a:r>
            <a:endParaRPr lang="en-US" dirty="0"/>
          </a:p>
          <a:p>
            <a:pPr marL="457200" lvl="1" indent="0">
              <a:buSzPct val="100000"/>
              <a:buNone/>
              <a:defRPr/>
            </a:pPr>
            <a:r>
              <a:rPr dirty="0" smtClean="0"/>
              <a:t/>
            </a:r>
            <a:br>
              <a:rPr dirty="0" smtClean="0"/>
            </a:br>
            <a:endParaRPr dirty="0" smtClean="0"/>
          </a:p>
          <a:p>
            <a:pPr eaLnBrk="1" hangingPunct="1">
              <a:lnSpc>
                <a:spcPct val="150000"/>
              </a:lnSpc>
              <a:defRPr/>
            </a:pPr>
            <a:endParaRPr lang="en-US" altLang="zh-CN" sz="2600" dirty="0" smtClean="0">
              <a:solidFill>
                <a:schemeClr val="tx1"/>
              </a:solidFill>
            </a:endParaRPr>
          </a:p>
          <a:p>
            <a:pPr eaLnBrk="1" hangingPunct="1">
              <a:lnSpc>
                <a:spcPct val="150000"/>
              </a:lnSpc>
              <a:defRPr/>
            </a:pPr>
            <a:endParaRPr sz="2600" dirty="0" smtClean="0">
              <a:solidFill>
                <a:schemeClr val="bg1">
                  <a:lumMod val="65000"/>
                </a:schemeClr>
              </a:solidFill>
            </a:endParaRPr>
          </a:p>
        </p:txBody>
      </p:sp>
      <p:sp>
        <p:nvSpPr>
          <p:cNvPr id="45059" name="标题 2"/>
          <p:cNvSpPr>
            <a:spLocks noGrp="1"/>
          </p:cNvSpPr>
          <p:nvPr>
            <p:ph type="title"/>
          </p:nvPr>
        </p:nvSpPr>
        <p:spPr>
          <a:xfrm>
            <a:off x="395288" y="0"/>
            <a:ext cx="6697662" cy="620713"/>
          </a:xfrm>
        </p:spPr>
        <p:txBody>
          <a:bodyPr/>
          <a:lstStyle/>
          <a:p>
            <a:r>
              <a:rPr lang="zh-CN" altLang="en-US" dirty="0">
                <a:latin typeface="微软雅黑" pitchFamily="34" charset="-122"/>
                <a:ea typeface="微软雅黑" pitchFamily="34" charset="-122"/>
              </a:rPr>
              <a:t>课程</a:t>
            </a:r>
            <a:r>
              <a:rPr dirty="0" smtClean="0">
                <a:latin typeface="微软雅黑" pitchFamily="34" charset="-122"/>
                <a:ea typeface="微软雅黑" pitchFamily="34" charset="-122"/>
              </a:rPr>
              <a:t>小结</a:t>
            </a:r>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288" y="989013"/>
            <a:ext cx="8334375" cy="5137150"/>
          </a:xfrm>
        </p:spPr>
        <p:txBody>
          <a:bodyPr>
            <a:normAutofit fontScale="92500" lnSpcReduction="10000"/>
          </a:bodyPr>
          <a:lstStyle/>
          <a:p>
            <a:pPr>
              <a:defRPr/>
            </a:pPr>
            <a:r>
              <a:rPr dirty="0" smtClean="0"/>
              <a:t>反馈</a:t>
            </a:r>
            <a:endParaRPr lang="en-US" dirty="0"/>
          </a:p>
          <a:p>
            <a:pPr lvl="1">
              <a:defRPr/>
            </a:pPr>
            <a:r>
              <a:rPr dirty="0" smtClean="0"/>
              <a:t>论坛：</a:t>
            </a:r>
            <a:endParaRPr lang="en-US" altLang="zh-CN" dirty="0" smtClean="0">
              <a:hlinkClick r:id="rId2"/>
            </a:endParaRPr>
          </a:p>
          <a:p>
            <a:pPr marL="457200" lvl="1" indent="0">
              <a:buFont typeface="Arial" pitchFamily="34" charset="0"/>
              <a:buNone/>
              <a:defRPr/>
            </a:pPr>
            <a:r>
              <a:rPr lang="en-US" sz="1800" dirty="0" smtClean="0">
                <a:hlinkClick r:id="rId2"/>
              </a:rPr>
              <a:t>http</a:t>
            </a:r>
            <a:r>
              <a:rPr lang="en-US" sz="1800" dirty="0">
                <a:hlinkClick r:id="rId2"/>
              </a:rPr>
              <a:t>://</a:t>
            </a:r>
            <a:r>
              <a:rPr lang="en-US" sz="1800" dirty="0" smtClean="0">
                <a:hlinkClick r:id="rId2"/>
              </a:rPr>
              <a:t>club.kingdee.com/forum.php?mod=forumdisplay&amp;fid=748</a:t>
            </a:r>
            <a:endParaRPr lang="en-US" sz="1800" dirty="0" smtClean="0"/>
          </a:p>
          <a:p>
            <a:pPr lvl="1">
              <a:defRPr/>
            </a:pPr>
            <a:endParaRPr lang="en-US" dirty="0" smtClean="0"/>
          </a:p>
          <a:p>
            <a:pPr>
              <a:defRPr/>
            </a:pPr>
            <a:r>
              <a:rPr dirty="0"/>
              <a:t>文档</a:t>
            </a:r>
            <a:endParaRPr dirty="0" smtClean="0"/>
          </a:p>
          <a:p>
            <a:pPr marL="742950" lvl="2" indent="-342900">
              <a:lnSpc>
                <a:spcPct val="130000"/>
              </a:lnSpc>
              <a:buSzPct val="100000"/>
              <a:buFont typeface="微软雅黑" pitchFamily="34" charset="-122"/>
              <a:buChar char="−"/>
              <a:defRPr/>
            </a:pPr>
            <a:r>
              <a:rPr lang="en-US" dirty="0" smtClean="0"/>
              <a:t>BOS IDE</a:t>
            </a:r>
            <a:r>
              <a:rPr dirty="0" smtClean="0"/>
              <a:t>操作指南系列：</a:t>
            </a:r>
            <a:endParaRPr lang="en-US" altLang="zh-CN" dirty="0" smtClean="0"/>
          </a:p>
          <a:p>
            <a:pPr marL="400050" lvl="2" indent="0">
              <a:lnSpc>
                <a:spcPct val="130000"/>
              </a:lnSpc>
              <a:buSzPct val="100000"/>
              <a:buNone/>
              <a:defRPr/>
            </a:pPr>
            <a:r>
              <a:rPr lang="en-US" altLang="zh-CN" dirty="0">
                <a:hlinkClick r:id="rId3"/>
              </a:rPr>
              <a:t>http://</a:t>
            </a:r>
            <a:r>
              <a:rPr lang="en-US" altLang="zh-CN" dirty="0" smtClean="0">
                <a:hlinkClick r:id="rId3"/>
              </a:rPr>
              <a:t>club.kisdee.com/forum.php?mod=viewthread&amp;tid=891222</a:t>
            </a:r>
            <a:endParaRPr lang="en-US" altLang="zh-CN" dirty="0" smtClean="0"/>
          </a:p>
          <a:p>
            <a:pPr marL="742950" lvl="2" indent="-342900">
              <a:lnSpc>
                <a:spcPct val="130000"/>
              </a:lnSpc>
              <a:buSzPct val="100000"/>
              <a:buFont typeface="微软雅黑" pitchFamily="34" charset="-122"/>
              <a:buChar char="−"/>
              <a:defRPr/>
            </a:pPr>
            <a:r>
              <a:rPr lang="zh-CN" altLang="en-US" dirty="0" smtClean="0"/>
              <a:t>论坛汇总：</a:t>
            </a:r>
            <a:endParaRPr lang="en-US" altLang="zh-CN" dirty="0"/>
          </a:p>
          <a:p>
            <a:pPr marL="400050" lvl="2" indent="0">
              <a:lnSpc>
                <a:spcPct val="130000"/>
              </a:lnSpc>
              <a:buSzPct val="100000"/>
              <a:buFont typeface="Arial" pitchFamily="34" charset="0"/>
              <a:buNone/>
              <a:defRPr/>
            </a:pPr>
            <a:r>
              <a:rPr lang="en-US" altLang="zh-CN" dirty="0">
                <a:hlinkClick r:id="rId4"/>
              </a:rPr>
              <a:t>http://club.kingdee.com/forum.php?mod=viewthread&amp;tid=957467</a:t>
            </a:r>
            <a:endParaRPr lang="en-US" altLang="zh-CN" dirty="0"/>
          </a:p>
          <a:p>
            <a:pPr marL="742950" lvl="2" indent="-342900">
              <a:lnSpc>
                <a:spcPct val="130000"/>
              </a:lnSpc>
              <a:buSzPct val="100000"/>
              <a:buFont typeface="微软雅黑" pitchFamily="34" charset="-122"/>
              <a:buChar char="−"/>
              <a:defRPr/>
            </a:pPr>
            <a:r>
              <a:rPr dirty="0" smtClean="0"/>
              <a:t>文档中心：</a:t>
            </a:r>
            <a:endParaRPr lang="en-US" altLang="zh-CN" dirty="0" smtClean="0"/>
          </a:p>
          <a:p>
            <a:pPr marL="400050" lvl="2" indent="0">
              <a:lnSpc>
                <a:spcPct val="130000"/>
              </a:lnSpc>
              <a:buSzPct val="100000"/>
              <a:buFont typeface="Arial" pitchFamily="34" charset="0"/>
              <a:buNone/>
              <a:defRPr/>
            </a:pPr>
            <a:r>
              <a:rPr lang="en-US" altLang="zh-CN" dirty="0">
                <a:hlinkClick r:id="rId5"/>
              </a:rPr>
              <a:t>http://</a:t>
            </a:r>
            <a:r>
              <a:rPr lang="en-US" altLang="zh-CN" dirty="0" smtClean="0">
                <a:hlinkClick r:id="rId5"/>
              </a:rPr>
              <a:t>open.kingdee.com/K3Cloud/WenKu/Index.aspx</a:t>
            </a:r>
            <a:endParaRPr lang="en-US" altLang="zh-CN" dirty="0" smtClean="0"/>
          </a:p>
          <a:p>
            <a:pPr marL="742950" lvl="2" indent="-342900">
              <a:buSzPct val="100000"/>
              <a:buFont typeface="Arial" pitchFamily="34" charset="0"/>
              <a:buNone/>
              <a:defRPr/>
            </a:pPr>
            <a:endParaRPr lang="en-US" altLang="zh-CN" dirty="0" smtClean="0"/>
          </a:p>
          <a:p>
            <a:pPr>
              <a:defRPr/>
            </a:pPr>
            <a:r>
              <a:rPr dirty="0" smtClean="0"/>
              <a:t>交流</a:t>
            </a:r>
          </a:p>
          <a:p>
            <a:pPr lvl="1">
              <a:defRPr/>
            </a:pPr>
            <a:r>
              <a:rPr lang="en-US" altLang="zh-CN" sz="1800" dirty="0" smtClean="0"/>
              <a:t>QQ</a:t>
            </a:r>
            <a:r>
              <a:rPr sz="1800" dirty="0" smtClean="0"/>
              <a:t>群：</a:t>
            </a:r>
            <a:r>
              <a:rPr lang="en-US" altLang="zh-CN" sz="1800" dirty="0" smtClean="0"/>
              <a:t>K/3Cloud</a:t>
            </a:r>
            <a:r>
              <a:rPr sz="1800" dirty="0"/>
              <a:t>实施</a:t>
            </a:r>
            <a:r>
              <a:rPr lang="en-US" altLang="zh-CN" sz="1800" dirty="0"/>
              <a:t>&amp;</a:t>
            </a:r>
            <a:r>
              <a:rPr sz="1800" dirty="0"/>
              <a:t>开发交流 </a:t>
            </a:r>
            <a:r>
              <a:rPr lang="en-US" altLang="zh-CN" sz="1800" dirty="0" smtClean="0"/>
              <a:t>【226429867】</a:t>
            </a:r>
          </a:p>
          <a:p>
            <a:pPr lvl="1">
              <a:defRPr/>
            </a:pPr>
            <a:r>
              <a:rPr lang="en-US" altLang="zh-CN" sz="1800" dirty="0" smtClean="0"/>
              <a:t>QQ</a:t>
            </a:r>
            <a:r>
              <a:rPr sz="1800" dirty="0" smtClean="0"/>
              <a:t>群：</a:t>
            </a:r>
            <a:r>
              <a:rPr lang="en-US" altLang="zh-CN" sz="1800" dirty="0"/>
              <a:t>K/3Cloud</a:t>
            </a:r>
            <a:r>
              <a:rPr sz="1800" dirty="0"/>
              <a:t>实施应用提升 </a:t>
            </a:r>
            <a:r>
              <a:rPr sz="1800" dirty="0" smtClean="0"/>
              <a:t>   </a:t>
            </a:r>
            <a:r>
              <a:rPr lang="en-US" altLang="zh-CN" sz="1800" dirty="0" smtClean="0"/>
              <a:t>【324920633】</a:t>
            </a:r>
          </a:p>
          <a:p>
            <a:pPr lvl="1">
              <a:buFont typeface="Arial" pitchFamily="34" charset="0"/>
              <a:buNone/>
              <a:defRPr/>
            </a:pPr>
            <a:endParaRPr dirty="0" smtClean="0"/>
          </a:p>
        </p:txBody>
      </p:sp>
      <p:sp>
        <p:nvSpPr>
          <p:cNvPr id="61443" name="标题 2"/>
          <p:cNvSpPr>
            <a:spLocks noGrp="1"/>
          </p:cNvSpPr>
          <p:nvPr>
            <p:ph type="title"/>
          </p:nvPr>
        </p:nvSpPr>
        <p:spPr>
          <a:xfrm>
            <a:off x="395288" y="0"/>
            <a:ext cx="6697662" cy="620713"/>
          </a:xfrm>
        </p:spPr>
        <p:txBody>
          <a:bodyPr/>
          <a:lstStyle/>
          <a:p>
            <a:r>
              <a:rPr smtClean="0">
                <a:latin typeface="微软雅黑" pitchFamily="34" charset="-122"/>
                <a:ea typeface="微软雅黑" pitchFamily="34" charset="-122"/>
              </a:rPr>
              <a:t>反馈与帮助</a:t>
            </a:r>
          </a:p>
        </p:txBody>
      </p:sp>
    </p:spTree>
    <p:extLst>
      <p:ext uri="{BB962C8B-B14F-4D97-AF65-F5344CB8AC3E}">
        <p14:creationId xmlns:p14="http://schemas.microsoft.com/office/powerpoint/2010/main" val="162541668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0" y="44450"/>
            <a:ext cx="6996113" cy="608013"/>
          </a:xfrm>
        </p:spPr>
        <p:txBody>
          <a:bodyPr/>
          <a:lstStyle/>
          <a:p>
            <a:pPr eaLnBrk="1" hangingPunct="1"/>
            <a:r>
              <a:rPr smtClean="0">
                <a:latin typeface="微软雅黑" pitchFamily="34" charset="-122"/>
                <a:ea typeface="微软雅黑" pitchFamily="34" charset="-122"/>
              </a:rPr>
              <a:t>特别声明</a:t>
            </a:r>
          </a:p>
        </p:txBody>
      </p:sp>
      <p:sp>
        <p:nvSpPr>
          <p:cNvPr id="46083" name="Text Box 5"/>
          <p:cNvSpPr txBox="1">
            <a:spLocks noChangeArrowheads="1"/>
          </p:cNvSpPr>
          <p:nvPr/>
        </p:nvSpPr>
        <p:spPr bwMode="auto">
          <a:xfrm>
            <a:off x="611188" y="1196975"/>
            <a:ext cx="763270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200">
                <a:solidFill>
                  <a:srgbClr val="969696"/>
                </a:solidFill>
              </a:rPr>
              <a:t>没有金蝶软件（中国）有限公司的特别许可，任何人不能以任何形式或为任何目的复制或传播本文档的任何部分。本文档中包含的信息如有更改，恕不另行通知。</a:t>
            </a:r>
          </a:p>
          <a:p>
            <a:pPr eaLnBrk="1" hangingPunct="1"/>
            <a:r>
              <a:rPr lang="zh-CN" altLang="en-US" sz="1200">
                <a:solidFill>
                  <a:srgbClr val="969696"/>
                </a:solidFill>
              </a:rPr>
              <a:t> </a:t>
            </a:r>
          </a:p>
          <a:p>
            <a:pPr eaLnBrk="1" hangingPunct="1"/>
            <a:r>
              <a:rPr lang="zh-CN" altLang="en-US" sz="1200">
                <a:solidFill>
                  <a:srgbClr val="969696"/>
                </a:solidFill>
              </a:rPr>
              <a:t>由金蝶软件（中国）有限公司和其分销商所销售的某些软件产品包含有其它软件供应商版权所有的软件组件。</a:t>
            </a:r>
          </a:p>
          <a:p>
            <a:pPr eaLnBrk="1" hangingPunct="1"/>
            <a:r>
              <a:rPr lang="en-US" altLang="zh-CN" sz="1200">
                <a:solidFill>
                  <a:srgbClr val="969696"/>
                </a:solidFill>
              </a:rPr>
              <a:t>Microsoft</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WINDOWS</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NT</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EXCEL</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Word</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PowerPoint</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和</a:t>
            </a:r>
            <a:r>
              <a:rPr lang="en-US" altLang="zh-CN" sz="1200">
                <a:solidFill>
                  <a:srgbClr val="969696"/>
                </a:solidFill>
              </a:rPr>
              <a:t>SQL Server</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是微软公司的注册商标。</a:t>
            </a:r>
          </a:p>
          <a:p>
            <a:pPr eaLnBrk="1" hangingPunct="1"/>
            <a:r>
              <a:rPr lang="en-US" altLang="zh-CN" sz="1200">
                <a:solidFill>
                  <a:srgbClr val="969696"/>
                </a:solidFill>
              </a:rPr>
              <a:t>IBM</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DB2</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DB2 </a:t>
            </a:r>
            <a:r>
              <a:rPr lang="zh-CN" altLang="en-US" sz="1200">
                <a:solidFill>
                  <a:srgbClr val="969696"/>
                </a:solidFill>
              </a:rPr>
              <a:t>通用数据库、</a:t>
            </a:r>
            <a:r>
              <a:rPr lang="en-US" altLang="zh-CN" sz="1200">
                <a:solidFill>
                  <a:srgbClr val="969696"/>
                </a:solidFill>
              </a:rPr>
              <a:t>OS/2</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Parallel Sysplex</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MVS/ESA</a:t>
            </a:r>
            <a:r>
              <a:rPr lang="zh-CN" altLang="en-US" sz="1200">
                <a:solidFill>
                  <a:srgbClr val="969696"/>
                </a:solidFill>
              </a:rPr>
              <a:t>、</a:t>
            </a:r>
            <a:r>
              <a:rPr lang="en-US" altLang="zh-CN" sz="1200">
                <a:solidFill>
                  <a:srgbClr val="969696"/>
                </a:solidFill>
              </a:rPr>
              <a:t>AIX</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S/390</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AS/400</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OS/390</a:t>
            </a:r>
            <a:r>
              <a:rPr lang="en-US" altLang="zh-CN" sz="1200">
                <a:solidFill>
                  <a:srgbClr val="969696"/>
                </a:solidFill>
                <a:latin typeface="Arial" pitchFamily="34" charset="0"/>
              </a:rPr>
              <a:t>®</a:t>
            </a:r>
            <a:r>
              <a:rPr lang="zh-CN" altLang="en-US" sz="1200">
                <a:solidFill>
                  <a:srgbClr val="969696"/>
                </a:solidFill>
              </a:rPr>
              <a:t>、</a:t>
            </a:r>
          </a:p>
          <a:p>
            <a:pPr eaLnBrk="1" hangingPunct="1"/>
            <a:r>
              <a:rPr lang="en-US" altLang="zh-CN" sz="1200">
                <a:solidFill>
                  <a:srgbClr val="969696"/>
                </a:solidFill>
              </a:rPr>
              <a:t>OS/400</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iSeries</a:t>
            </a:r>
            <a:r>
              <a:rPr lang="zh-CN" altLang="en-US" sz="1200">
                <a:solidFill>
                  <a:srgbClr val="969696"/>
                </a:solidFill>
              </a:rPr>
              <a:t>、</a:t>
            </a:r>
            <a:r>
              <a:rPr lang="en-US" altLang="zh-CN" sz="1200">
                <a:solidFill>
                  <a:srgbClr val="969696"/>
                </a:solidFill>
              </a:rPr>
              <a:t>pSeries</a:t>
            </a:r>
            <a:r>
              <a:rPr lang="zh-CN" altLang="en-US" sz="1200">
                <a:solidFill>
                  <a:srgbClr val="969696"/>
                </a:solidFill>
              </a:rPr>
              <a:t>、</a:t>
            </a:r>
            <a:r>
              <a:rPr lang="en-US" altLang="zh-CN" sz="1200">
                <a:solidFill>
                  <a:srgbClr val="969696"/>
                </a:solidFill>
              </a:rPr>
              <a:t>xSeries</a:t>
            </a:r>
            <a:r>
              <a:rPr lang="zh-CN" altLang="en-US" sz="1200">
                <a:solidFill>
                  <a:srgbClr val="969696"/>
                </a:solidFill>
              </a:rPr>
              <a:t>、</a:t>
            </a:r>
            <a:r>
              <a:rPr lang="en-US" altLang="zh-CN" sz="1200">
                <a:solidFill>
                  <a:srgbClr val="969696"/>
                </a:solidFill>
              </a:rPr>
              <a:t>zSeries</a:t>
            </a:r>
            <a:r>
              <a:rPr lang="zh-CN" altLang="en-US" sz="1200">
                <a:solidFill>
                  <a:srgbClr val="969696"/>
                </a:solidFill>
              </a:rPr>
              <a:t>、</a:t>
            </a:r>
            <a:r>
              <a:rPr lang="en-US" altLang="zh-CN" sz="1200">
                <a:solidFill>
                  <a:srgbClr val="969696"/>
                </a:solidFill>
              </a:rPr>
              <a:t>z/OS</a:t>
            </a:r>
            <a:r>
              <a:rPr lang="zh-CN" altLang="en-US" sz="1200">
                <a:solidFill>
                  <a:srgbClr val="969696"/>
                </a:solidFill>
              </a:rPr>
              <a:t>、</a:t>
            </a:r>
            <a:r>
              <a:rPr lang="en-US" altLang="zh-CN" sz="1200">
                <a:solidFill>
                  <a:srgbClr val="969696"/>
                </a:solidFill>
              </a:rPr>
              <a:t>AFP</a:t>
            </a:r>
            <a:r>
              <a:rPr lang="zh-CN" altLang="en-US" sz="1200">
                <a:solidFill>
                  <a:srgbClr val="969696"/>
                </a:solidFill>
              </a:rPr>
              <a:t>、</a:t>
            </a:r>
            <a:r>
              <a:rPr lang="en-US" altLang="zh-CN" sz="1200">
                <a:solidFill>
                  <a:srgbClr val="969696"/>
                </a:solidFill>
              </a:rPr>
              <a:t>Intelligent Miner</a:t>
            </a:r>
            <a:r>
              <a:rPr lang="zh-CN" altLang="en-US" sz="1200">
                <a:solidFill>
                  <a:srgbClr val="969696"/>
                </a:solidFill>
              </a:rPr>
              <a:t>、</a:t>
            </a:r>
            <a:r>
              <a:rPr lang="en-US" altLang="zh-CN" sz="1200">
                <a:solidFill>
                  <a:srgbClr val="969696"/>
                </a:solidFill>
              </a:rPr>
              <a:t>WebSphere</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Netfinity</a:t>
            </a:r>
            <a:r>
              <a:rPr lang="en-US" altLang="zh-CN" sz="1200">
                <a:solidFill>
                  <a:srgbClr val="969696"/>
                </a:solidFill>
                <a:latin typeface="Arial" pitchFamily="34" charset="0"/>
              </a:rPr>
              <a:t>®</a:t>
            </a:r>
            <a:r>
              <a:rPr lang="zh-CN" altLang="en-US" sz="1200">
                <a:solidFill>
                  <a:srgbClr val="969696"/>
                </a:solidFill>
              </a:rPr>
              <a:t>、</a:t>
            </a:r>
          </a:p>
          <a:p>
            <a:pPr eaLnBrk="1" hangingPunct="1"/>
            <a:r>
              <a:rPr lang="en-US" altLang="zh-CN" sz="1200">
                <a:solidFill>
                  <a:srgbClr val="969696"/>
                </a:solidFill>
              </a:rPr>
              <a:t>Tivoli</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Informix </a:t>
            </a:r>
            <a:r>
              <a:rPr lang="zh-CN" altLang="en-US" sz="1200">
                <a:solidFill>
                  <a:srgbClr val="969696"/>
                </a:solidFill>
              </a:rPr>
              <a:t>和</a:t>
            </a:r>
            <a:r>
              <a:rPr lang="en-US" altLang="zh-CN" sz="1200">
                <a:solidFill>
                  <a:srgbClr val="969696"/>
                </a:solidFill>
              </a:rPr>
              <a:t>Informix</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动态</a:t>
            </a:r>
            <a:r>
              <a:rPr lang="en-US" altLang="zh-CN" sz="1200">
                <a:solidFill>
                  <a:srgbClr val="969696"/>
                </a:solidFill>
              </a:rPr>
              <a:t>ServerTM </a:t>
            </a:r>
            <a:r>
              <a:rPr lang="zh-CN" altLang="en-US" sz="1200">
                <a:solidFill>
                  <a:srgbClr val="969696"/>
                </a:solidFill>
              </a:rPr>
              <a:t>是</a:t>
            </a:r>
            <a:r>
              <a:rPr lang="en-US" altLang="zh-CN" sz="1200">
                <a:solidFill>
                  <a:srgbClr val="969696"/>
                </a:solidFill>
              </a:rPr>
              <a:t>IBM </a:t>
            </a:r>
            <a:r>
              <a:rPr lang="zh-CN" altLang="en-US" sz="1200">
                <a:solidFill>
                  <a:srgbClr val="969696"/>
                </a:solidFill>
              </a:rPr>
              <a:t>公司在美国或其他公司的商标。</a:t>
            </a:r>
          </a:p>
          <a:p>
            <a:pPr eaLnBrk="1" hangingPunct="1"/>
            <a:r>
              <a:rPr lang="en-US" altLang="zh-CN" sz="1200">
                <a:solidFill>
                  <a:srgbClr val="969696"/>
                </a:solidFill>
              </a:rPr>
              <a:t>ORACLE</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是</a:t>
            </a:r>
            <a:r>
              <a:rPr lang="en-US" altLang="zh-CN" sz="1200">
                <a:solidFill>
                  <a:srgbClr val="969696"/>
                </a:solidFill>
              </a:rPr>
              <a:t>ORACLE </a:t>
            </a:r>
            <a:r>
              <a:rPr lang="zh-CN" altLang="en-US" sz="1200">
                <a:solidFill>
                  <a:srgbClr val="969696"/>
                </a:solidFill>
              </a:rPr>
              <a:t>公司的注册商标。</a:t>
            </a:r>
          </a:p>
          <a:p>
            <a:pPr eaLnBrk="1" hangingPunct="1"/>
            <a:r>
              <a:rPr lang="en-US" altLang="zh-CN" sz="1200">
                <a:solidFill>
                  <a:srgbClr val="969696"/>
                </a:solidFill>
              </a:rPr>
              <a:t>UNIX</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X/Open</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OSF/1</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和</a:t>
            </a:r>
            <a:r>
              <a:rPr lang="en-US" altLang="zh-CN" sz="1200">
                <a:solidFill>
                  <a:srgbClr val="969696"/>
                </a:solidFill>
              </a:rPr>
              <a:t>Motif</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是</a:t>
            </a:r>
            <a:r>
              <a:rPr lang="en-US" altLang="zh-CN" sz="1200">
                <a:solidFill>
                  <a:srgbClr val="969696"/>
                </a:solidFill>
              </a:rPr>
              <a:t>Open Group </a:t>
            </a:r>
            <a:r>
              <a:rPr lang="zh-CN" altLang="en-US" sz="1200">
                <a:solidFill>
                  <a:srgbClr val="969696"/>
                </a:solidFill>
              </a:rPr>
              <a:t>的注册商标。</a:t>
            </a:r>
          </a:p>
          <a:p>
            <a:pPr eaLnBrk="1" hangingPunct="1"/>
            <a:r>
              <a:rPr lang="en-US" altLang="zh-CN" sz="1200">
                <a:solidFill>
                  <a:srgbClr val="969696"/>
                </a:solidFill>
              </a:rPr>
              <a:t>Citrix</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Citrix </a:t>
            </a:r>
            <a:r>
              <a:rPr lang="zh-CN" altLang="en-US" sz="1200">
                <a:solidFill>
                  <a:srgbClr val="969696"/>
                </a:solidFill>
              </a:rPr>
              <a:t>徽标、</a:t>
            </a:r>
            <a:r>
              <a:rPr lang="en-US" altLang="zh-CN" sz="1200">
                <a:solidFill>
                  <a:srgbClr val="969696"/>
                </a:solidFill>
              </a:rPr>
              <a:t>ICA</a:t>
            </a:r>
            <a:r>
              <a:rPr lang="zh-CN" altLang="en-US" sz="1200">
                <a:solidFill>
                  <a:srgbClr val="969696"/>
                </a:solidFill>
              </a:rPr>
              <a:t>、</a:t>
            </a:r>
            <a:r>
              <a:rPr lang="en-US" altLang="zh-CN" sz="1200">
                <a:solidFill>
                  <a:srgbClr val="969696"/>
                </a:solidFill>
              </a:rPr>
              <a:t>Program Neighborhood</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a:t>
            </a:r>
            <a:r>
              <a:rPr lang="en-US" altLang="zh-CN" sz="1200">
                <a:solidFill>
                  <a:srgbClr val="969696"/>
                </a:solidFill>
              </a:rPr>
              <a:t>MetaFrame</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a:t>
            </a:r>
            <a:r>
              <a:rPr lang="en-US" altLang="zh-CN" sz="1200">
                <a:solidFill>
                  <a:srgbClr val="969696"/>
                </a:solidFill>
              </a:rPr>
              <a:t>WinFrame</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a:t>
            </a:r>
            <a:r>
              <a:rPr lang="en-US" altLang="zh-CN" sz="1200">
                <a:solidFill>
                  <a:srgbClr val="969696"/>
                </a:solidFill>
              </a:rPr>
              <a:t>VideoFrame</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a:t>
            </a:r>
            <a:r>
              <a:rPr lang="en-US" altLang="zh-CN" sz="1200">
                <a:solidFill>
                  <a:srgbClr val="969696"/>
                </a:solidFill>
              </a:rPr>
              <a:t>MultiWin</a:t>
            </a:r>
            <a:r>
              <a:rPr lang="en-US" altLang="zh-CN" sz="1200">
                <a:solidFill>
                  <a:srgbClr val="969696"/>
                </a:solidFill>
                <a:latin typeface="Arial" pitchFamily="34" charset="0"/>
              </a:rPr>
              <a:t>®</a:t>
            </a:r>
            <a:endParaRPr lang="en-US" altLang="zh-CN" sz="1200">
              <a:solidFill>
                <a:srgbClr val="969696"/>
              </a:solidFill>
            </a:endParaRPr>
          </a:p>
          <a:p>
            <a:pPr eaLnBrk="1" hangingPunct="1"/>
            <a:r>
              <a:rPr lang="zh-CN" altLang="en-US" sz="1200">
                <a:solidFill>
                  <a:srgbClr val="969696"/>
                </a:solidFill>
              </a:rPr>
              <a:t>以及此处引用的</a:t>
            </a:r>
            <a:r>
              <a:rPr lang="en-US" altLang="zh-CN" sz="1200">
                <a:solidFill>
                  <a:srgbClr val="969696"/>
                </a:solidFill>
              </a:rPr>
              <a:t>Citrix </a:t>
            </a:r>
            <a:r>
              <a:rPr lang="zh-CN" altLang="en-US" sz="1200">
                <a:solidFill>
                  <a:srgbClr val="969696"/>
                </a:solidFill>
              </a:rPr>
              <a:t>产品名是</a:t>
            </a:r>
            <a:r>
              <a:rPr lang="en-US" altLang="zh-CN" sz="1200">
                <a:solidFill>
                  <a:srgbClr val="969696"/>
                </a:solidFill>
              </a:rPr>
              <a:t>Citrix Systems </a:t>
            </a:r>
            <a:r>
              <a:rPr lang="zh-CN" altLang="en-US" sz="1200">
                <a:solidFill>
                  <a:srgbClr val="969696"/>
                </a:solidFill>
              </a:rPr>
              <a:t>公司的商标或注册商标。</a:t>
            </a:r>
          </a:p>
          <a:p>
            <a:pPr eaLnBrk="1" hangingPunct="1"/>
            <a:r>
              <a:rPr lang="en-US" altLang="zh-CN" sz="1200">
                <a:solidFill>
                  <a:srgbClr val="969696"/>
                </a:solidFill>
              </a:rPr>
              <a:t>HTML</a:t>
            </a:r>
            <a:r>
              <a:rPr lang="zh-CN" altLang="en-US" sz="1200">
                <a:solidFill>
                  <a:srgbClr val="969696"/>
                </a:solidFill>
              </a:rPr>
              <a:t>、</a:t>
            </a:r>
            <a:r>
              <a:rPr lang="en-US" altLang="zh-CN" sz="1200">
                <a:solidFill>
                  <a:srgbClr val="969696"/>
                </a:solidFill>
              </a:rPr>
              <a:t>DHTML</a:t>
            </a:r>
            <a:r>
              <a:rPr lang="zh-CN" altLang="en-US" sz="1200">
                <a:solidFill>
                  <a:srgbClr val="969696"/>
                </a:solidFill>
              </a:rPr>
              <a:t>、</a:t>
            </a:r>
            <a:r>
              <a:rPr lang="en-US" altLang="zh-CN" sz="1200">
                <a:solidFill>
                  <a:srgbClr val="969696"/>
                </a:solidFill>
              </a:rPr>
              <a:t>XML </a:t>
            </a:r>
            <a:r>
              <a:rPr lang="zh-CN" altLang="en-US" sz="1200">
                <a:solidFill>
                  <a:srgbClr val="969696"/>
                </a:solidFill>
              </a:rPr>
              <a:t>和</a:t>
            </a:r>
            <a:r>
              <a:rPr lang="en-US" altLang="zh-CN" sz="1200">
                <a:solidFill>
                  <a:srgbClr val="969696"/>
                </a:solidFill>
              </a:rPr>
              <a:t>XHTML </a:t>
            </a:r>
            <a:r>
              <a:rPr lang="zh-CN" altLang="en-US" sz="1200">
                <a:solidFill>
                  <a:srgbClr val="969696"/>
                </a:solidFill>
              </a:rPr>
              <a:t>是</a:t>
            </a:r>
            <a:r>
              <a:rPr lang="en-US" altLang="zh-CN" sz="1200">
                <a:solidFill>
                  <a:srgbClr val="969696"/>
                </a:solidFill>
              </a:rPr>
              <a:t>W3C</a:t>
            </a:r>
            <a:r>
              <a:rPr lang="en-US" altLang="zh-CN" sz="1200">
                <a:solidFill>
                  <a:srgbClr val="969696"/>
                </a:solidFill>
                <a:latin typeface="Arial" pitchFamily="34" charset="0"/>
              </a:rPr>
              <a:t>®</a:t>
            </a:r>
            <a:r>
              <a:rPr lang="zh-CN" altLang="en-US" sz="1200">
                <a:solidFill>
                  <a:srgbClr val="969696"/>
                </a:solidFill>
              </a:rPr>
              <a:t>、</a:t>
            </a:r>
            <a:r>
              <a:rPr lang="en-US" altLang="zh-CN" sz="1200">
                <a:solidFill>
                  <a:srgbClr val="969696"/>
                </a:solidFill>
              </a:rPr>
              <a:t>World Wide Web </a:t>
            </a:r>
            <a:r>
              <a:rPr lang="zh-CN" altLang="en-US" sz="1200">
                <a:solidFill>
                  <a:srgbClr val="969696"/>
                </a:solidFill>
              </a:rPr>
              <a:t>协会、计算机科学实验室的商标或注册商标。</a:t>
            </a:r>
          </a:p>
          <a:p>
            <a:pPr eaLnBrk="1" hangingPunct="1"/>
            <a:r>
              <a:rPr lang="en-US" altLang="zh-CN" sz="1200">
                <a:solidFill>
                  <a:srgbClr val="969696"/>
                </a:solidFill>
              </a:rPr>
              <a:t>JAVA</a:t>
            </a:r>
            <a:r>
              <a:rPr lang="en-US" altLang="zh-CN" sz="1200">
                <a:solidFill>
                  <a:srgbClr val="969696"/>
                </a:solidFill>
                <a:latin typeface="Arial" pitchFamily="34" charset="0"/>
              </a:rPr>
              <a:t>®</a:t>
            </a:r>
            <a:r>
              <a:rPr lang="en-US" altLang="zh-CN" sz="1200">
                <a:solidFill>
                  <a:srgbClr val="969696"/>
                </a:solidFill>
              </a:rPr>
              <a:t> </a:t>
            </a:r>
            <a:r>
              <a:rPr lang="zh-CN" altLang="en-US" sz="1200">
                <a:solidFill>
                  <a:srgbClr val="969696"/>
                </a:solidFill>
              </a:rPr>
              <a:t>是</a:t>
            </a:r>
            <a:r>
              <a:rPr lang="en-US" altLang="zh-CN" sz="1200">
                <a:solidFill>
                  <a:srgbClr val="969696"/>
                </a:solidFill>
              </a:rPr>
              <a:t>Sun Microsystems </a:t>
            </a:r>
            <a:r>
              <a:rPr lang="zh-CN" altLang="en-US" sz="1200">
                <a:solidFill>
                  <a:srgbClr val="969696"/>
                </a:solidFill>
              </a:rPr>
              <a:t>公司的注册商标。</a:t>
            </a:r>
          </a:p>
          <a:p>
            <a:pPr eaLnBrk="1" hangingPunct="1"/>
            <a:r>
              <a:rPr lang="en-US" altLang="zh-CN" sz="1200">
                <a:solidFill>
                  <a:srgbClr val="969696"/>
                </a:solidFill>
              </a:rPr>
              <a:t>JAVASCRIPT</a:t>
            </a:r>
            <a:r>
              <a:rPr lang="en-US" altLang="zh-CN" sz="1200">
                <a:solidFill>
                  <a:srgbClr val="969696"/>
                </a:solidFill>
                <a:latin typeface="Arial" pitchFamily="34" charset="0"/>
              </a:rPr>
              <a:t>®</a:t>
            </a:r>
            <a:r>
              <a:rPr lang="en-US" altLang="zh-CN" sz="1200">
                <a:solidFill>
                  <a:srgbClr val="969696"/>
                </a:solidFill>
              </a:rPr>
              <a:t> Sun Microsystems </a:t>
            </a:r>
            <a:r>
              <a:rPr lang="zh-CN" altLang="en-US" sz="1200">
                <a:solidFill>
                  <a:srgbClr val="969696"/>
                </a:solidFill>
              </a:rPr>
              <a:t>公司的注册商标，由其技术开发和实施商</a:t>
            </a:r>
            <a:r>
              <a:rPr lang="en-US" altLang="zh-CN" sz="1200">
                <a:solidFill>
                  <a:srgbClr val="969696"/>
                </a:solidFill>
              </a:rPr>
              <a:t>Netscape </a:t>
            </a:r>
            <a:r>
              <a:rPr lang="zh-CN" altLang="en-US" sz="1200">
                <a:solidFill>
                  <a:srgbClr val="969696"/>
                </a:solidFill>
              </a:rPr>
              <a:t>许可使用。</a:t>
            </a:r>
          </a:p>
          <a:p>
            <a:pPr eaLnBrk="1" hangingPunct="1"/>
            <a:endParaRPr lang="zh-CN" altLang="en-US" sz="1200">
              <a:solidFill>
                <a:srgbClr val="969696"/>
              </a:solidFill>
            </a:endParaRPr>
          </a:p>
          <a:p>
            <a:pPr eaLnBrk="1" hangingPunct="1"/>
            <a:r>
              <a:rPr lang="zh-CN" altLang="en-US" sz="1200">
                <a:solidFill>
                  <a:srgbClr val="969696"/>
                </a:solidFill>
              </a:rPr>
              <a:t>本文档提到的金蝶</a:t>
            </a:r>
            <a:r>
              <a:rPr lang="en-US" altLang="zh-CN" sz="1200">
                <a:solidFill>
                  <a:srgbClr val="969696"/>
                </a:solidFill>
                <a:latin typeface="Arial" pitchFamily="34" charset="0"/>
              </a:rPr>
              <a:t>®</a:t>
            </a:r>
            <a:r>
              <a:rPr lang="en-US" altLang="zh-CN" sz="1800">
                <a:solidFill>
                  <a:srgbClr val="969696"/>
                </a:solidFill>
              </a:rPr>
              <a:t> </a:t>
            </a:r>
            <a:r>
              <a:rPr lang="zh-CN" altLang="en-US" sz="1200">
                <a:solidFill>
                  <a:srgbClr val="969696"/>
                </a:solidFill>
              </a:rPr>
              <a:t>、金蝶</a:t>
            </a:r>
            <a:r>
              <a:rPr lang="en-US" altLang="zh-CN" sz="1200">
                <a:solidFill>
                  <a:srgbClr val="969696"/>
                </a:solidFill>
              </a:rPr>
              <a:t>KIS </a:t>
            </a:r>
            <a:r>
              <a:rPr lang="en-US" altLang="zh-CN" sz="1200">
                <a:solidFill>
                  <a:srgbClr val="969696"/>
                </a:solidFill>
                <a:latin typeface="Arial" pitchFamily="34" charset="0"/>
              </a:rPr>
              <a:t>®</a:t>
            </a:r>
            <a:r>
              <a:rPr lang="en-US" altLang="zh-CN" sz="1800">
                <a:solidFill>
                  <a:srgbClr val="969696"/>
                </a:solidFill>
              </a:rPr>
              <a:t> </a:t>
            </a:r>
            <a:r>
              <a:rPr lang="zh-CN" altLang="en-US" sz="1200">
                <a:solidFill>
                  <a:srgbClr val="969696"/>
                </a:solidFill>
              </a:rPr>
              <a:t>、金蝶</a:t>
            </a:r>
            <a:r>
              <a:rPr lang="en-US" altLang="zh-CN" sz="1200">
                <a:solidFill>
                  <a:srgbClr val="969696"/>
                </a:solidFill>
              </a:rPr>
              <a:t>K/3 </a:t>
            </a:r>
            <a:r>
              <a:rPr lang="en-US" altLang="zh-CN" sz="1200">
                <a:solidFill>
                  <a:srgbClr val="969696"/>
                </a:solidFill>
                <a:latin typeface="Arial" pitchFamily="34" charset="0"/>
              </a:rPr>
              <a:t>®</a:t>
            </a:r>
            <a:r>
              <a:rPr lang="en-US" altLang="zh-CN" sz="1800">
                <a:solidFill>
                  <a:srgbClr val="969696"/>
                </a:solidFill>
              </a:rPr>
              <a:t> </a:t>
            </a:r>
            <a:r>
              <a:rPr lang="zh-CN" altLang="en-US" sz="1200">
                <a:solidFill>
                  <a:srgbClr val="969696"/>
                </a:solidFill>
              </a:rPr>
              <a:t>、金蝶</a:t>
            </a:r>
            <a:r>
              <a:rPr lang="en-US" altLang="zh-CN" sz="1200">
                <a:solidFill>
                  <a:srgbClr val="969696"/>
                </a:solidFill>
              </a:rPr>
              <a:t>EAS </a:t>
            </a:r>
            <a:r>
              <a:rPr lang="en-US" altLang="zh-CN" sz="1200">
                <a:solidFill>
                  <a:srgbClr val="969696"/>
                </a:solidFill>
                <a:latin typeface="Arial" pitchFamily="34" charset="0"/>
              </a:rPr>
              <a:t>®</a:t>
            </a:r>
            <a:r>
              <a:rPr lang="en-US" altLang="zh-CN" sz="1800">
                <a:solidFill>
                  <a:srgbClr val="969696"/>
                </a:solidFill>
              </a:rPr>
              <a:t> </a:t>
            </a:r>
            <a:r>
              <a:rPr lang="zh-CN" altLang="en-US" sz="1200">
                <a:solidFill>
                  <a:srgbClr val="969696"/>
                </a:solidFill>
              </a:rPr>
              <a:t>、</a:t>
            </a:r>
            <a:r>
              <a:rPr lang="en-US" altLang="zh-CN" sz="1200">
                <a:solidFill>
                  <a:srgbClr val="969696"/>
                </a:solidFill>
              </a:rPr>
              <a:t>Apusic </a:t>
            </a:r>
            <a:r>
              <a:rPr lang="en-US" altLang="zh-CN" sz="1200">
                <a:solidFill>
                  <a:srgbClr val="969696"/>
                </a:solidFill>
                <a:latin typeface="Arial" pitchFamily="34" charset="0"/>
              </a:rPr>
              <a:t>®</a:t>
            </a:r>
            <a:r>
              <a:rPr lang="en-US" altLang="zh-CN" sz="1800">
                <a:solidFill>
                  <a:srgbClr val="969696"/>
                </a:solidFill>
              </a:rPr>
              <a:t> </a:t>
            </a:r>
            <a:r>
              <a:rPr lang="zh-CN" altLang="en-US" sz="1200">
                <a:solidFill>
                  <a:srgbClr val="969696"/>
                </a:solidFill>
              </a:rPr>
              <a:t>、金蝶</a:t>
            </a:r>
            <a:r>
              <a:rPr lang="en-US" altLang="zh-CN" sz="1200">
                <a:solidFill>
                  <a:srgbClr val="969696"/>
                </a:solidFill>
              </a:rPr>
              <a:t>iFly </a:t>
            </a:r>
            <a:r>
              <a:rPr lang="en-US" altLang="zh-CN" sz="1200">
                <a:solidFill>
                  <a:srgbClr val="969696"/>
                </a:solidFill>
                <a:latin typeface="Arial" pitchFamily="34" charset="0"/>
              </a:rPr>
              <a:t>®</a:t>
            </a:r>
            <a:r>
              <a:rPr lang="zh-CN" altLang="en-US" sz="1200">
                <a:solidFill>
                  <a:srgbClr val="969696"/>
                </a:solidFill>
              </a:rPr>
              <a:t>和其它金蝶 产品和服务以及它们各自的徽标是金蝶软件（中国）有限公司在中国和世界其它一些国家的商标或注册商标。本文档提到的所有其它产品和服务名称是它们各自公司的商标。</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2"/>
          <p:cNvSpPr>
            <a:spLocks noGrp="1"/>
          </p:cNvSpPr>
          <p:nvPr>
            <p:ph type="title"/>
          </p:nvPr>
        </p:nvSpPr>
        <p:spPr>
          <a:xfrm>
            <a:off x="34925" y="-26988"/>
            <a:ext cx="6697663" cy="620713"/>
          </a:xfrm>
        </p:spPr>
        <p:txBody>
          <a:bodyPr>
            <a:normAutofit fontScale="90000"/>
          </a:bodyPr>
          <a:lstStyle/>
          <a:p>
            <a:pPr>
              <a:lnSpc>
                <a:spcPct val="150000"/>
              </a:lnSpc>
              <a:defRPr/>
            </a:pPr>
            <a:r>
              <a:rPr b="1" smtClean="0">
                <a:latin typeface="微软雅黑" pitchFamily="34" charset="-122"/>
                <a:ea typeface="微软雅黑" pitchFamily="34" charset="-122"/>
              </a:rPr>
              <a:t>业务对象设计流程</a:t>
            </a:r>
          </a:p>
        </p:txBody>
      </p:sp>
      <p:sp>
        <p:nvSpPr>
          <p:cNvPr id="5" name="内容占位符 1"/>
          <p:cNvSpPr>
            <a:spLocks noGrp="1"/>
          </p:cNvSpPr>
          <p:nvPr>
            <p:ph idx="1"/>
          </p:nvPr>
        </p:nvSpPr>
        <p:spPr>
          <a:xfrm>
            <a:off x="107950" y="1338263"/>
            <a:ext cx="3240088" cy="1223962"/>
          </a:xfrm>
          <a:solidFill>
            <a:srgbClr val="D1F5FF"/>
          </a:solidFill>
        </p:spPr>
        <p:txBody>
          <a:bodyPr anchor="ctr"/>
          <a:lstStyle/>
          <a:p>
            <a:pPr marL="0" indent="0">
              <a:lnSpc>
                <a:spcPct val="120000"/>
              </a:lnSpc>
              <a:buFontTx/>
              <a:buNone/>
              <a:defRPr/>
            </a:pPr>
            <a:r>
              <a:rPr sz="1400" dirty="0" smtClean="0">
                <a:cs typeface="微软雅黑" pitchFamily="34" charset="-122"/>
              </a:rPr>
              <a:t> 在</a:t>
            </a:r>
            <a:r>
              <a:rPr lang="en-US" altLang="zh-CN" sz="1400" dirty="0" smtClean="0">
                <a:cs typeface="微软雅黑" pitchFamily="34" charset="-122"/>
              </a:rPr>
              <a:t>BOS</a:t>
            </a:r>
            <a:r>
              <a:rPr sz="1400" dirty="0" smtClean="0">
                <a:cs typeface="微软雅黑" pitchFamily="34" charset="-122"/>
              </a:rPr>
              <a:t>集成开发平台中可设计基础资料、单据，并为其设置插件、服务</a:t>
            </a:r>
            <a:r>
              <a:rPr lang="zh-CN" altLang="en-US" sz="1400" dirty="0">
                <a:cs typeface="微软雅黑" pitchFamily="34" charset="-122"/>
              </a:rPr>
              <a:t>以</a:t>
            </a:r>
            <a:r>
              <a:rPr sz="1400" dirty="0" smtClean="0">
                <a:cs typeface="微软雅黑" pitchFamily="34" charset="-122"/>
              </a:rPr>
              <a:t>实现业务需求</a:t>
            </a:r>
            <a:endParaRPr lang="en-US" sz="1400" dirty="0" smtClean="0">
              <a:cs typeface="微软雅黑" pitchFamily="34" charset="-122"/>
            </a:endParaRPr>
          </a:p>
        </p:txBody>
      </p:sp>
      <p:sp>
        <p:nvSpPr>
          <p:cNvPr id="10244" name="矩形 7"/>
          <p:cNvSpPr>
            <a:spLocks noChangeArrowheads="1"/>
          </p:cNvSpPr>
          <p:nvPr/>
        </p:nvSpPr>
        <p:spPr bwMode="auto">
          <a:xfrm>
            <a:off x="107950" y="1195388"/>
            <a:ext cx="3240088" cy="360362"/>
          </a:xfrm>
          <a:prstGeom prst="rect">
            <a:avLst/>
          </a:prstGeom>
          <a:solidFill>
            <a:srgbClr val="00B9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457200">
              <a:buSzPct val="100000"/>
              <a:buFont typeface="Wingdings" pitchFamily="2" charset="2"/>
              <a:buNone/>
            </a:pPr>
            <a:r>
              <a:rPr kumimoji="1" lang="zh-CN" altLang="en-US">
                <a:solidFill>
                  <a:srgbClr val="FFFFFF"/>
                </a:solidFill>
              </a:rPr>
              <a:t>业务对象设计</a:t>
            </a:r>
            <a:endParaRPr kumimoji="1" lang="en-US" altLang="zh-CN">
              <a:solidFill>
                <a:srgbClr val="FFFFFF"/>
              </a:solidFill>
            </a:endParaRPr>
          </a:p>
        </p:txBody>
      </p:sp>
      <p:sp>
        <p:nvSpPr>
          <p:cNvPr id="12" name="内容占位符 1"/>
          <p:cNvSpPr txBox="1">
            <a:spLocks/>
          </p:cNvSpPr>
          <p:nvPr/>
        </p:nvSpPr>
        <p:spPr bwMode="auto">
          <a:xfrm>
            <a:off x="107950" y="2778125"/>
            <a:ext cx="3240088" cy="1225550"/>
          </a:xfrm>
          <a:prstGeom prst="rect">
            <a:avLst/>
          </a:prstGeom>
          <a:solidFill>
            <a:srgbClr val="D1F5FF"/>
          </a:solidFill>
          <a:ln w="9525">
            <a:noFill/>
            <a:miter lim="800000"/>
            <a:headEnd/>
            <a:tailEnd/>
          </a:ln>
        </p:spPr>
        <p:txBody>
          <a:bodyPr anchor="ctr">
            <a:normAutofit/>
          </a:bodyPr>
          <a:lstStyle/>
          <a:p>
            <a:pPr defTabSz="457200" eaLnBrk="0" hangingPunct="0">
              <a:lnSpc>
                <a:spcPct val="120000"/>
              </a:lnSpc>
              <a:buSzPct val="100000"/>
              <a:buFont typeface="Wingdings" pitchFamily="2" charset="2"/>
              <a:buNone/>
              <a:defRPr/>
            </a:pPr>
            <a:r>
              <a:rPr kumimoji="1" lang="zh-CN" altLang="en-US" sz="1400" dirty="0">
                <a:solidFill>
                  <a:schemeClr val="tx1">
                    <a:lumMod val="85000"/>
                    <a:lumOff val="15000"/>
                  </a:schemeClr>
                </a:solidFill>
                <a:latin typeface="微软雅黑"/>
                <a:ea typeface="微软雅黑"/>
                <a:cs typeface="微软雅黑" pitchFamily="34" charset="-122"/>
              </a:rPr>
              <a:t>在</a:t>
            </a:r>
            <a:r>
              <a:rPr kumimoji="1" lang="en-US" altLang="zh-CN" sz="1400" dirty="0">
                <a:solidFill>
                  <a:schemeClr val="tx1">
                    <a:lumMod val="85000"/>
                    <a:lumOff val="15000"/>
                  </a:schemeClr>
                </a:solidFill>
                <a:latin typeface="微软雅黑"/>
                <a:ea typeface="微软雅黑"/>
                <a:cs typeface="微软雅黑" pitchFamily="34" charset="-122"/>
              </a:rPr>
              <a:t>BOS</a:t>
            </a:r>
            <a:r>
              <a:rPr kumimoji="1" lang="zh-CN" altLang="en-US" sz="1400" dirty="0">
                <a:solidFill>
                  <a:schemeClr val="tx1">
                    <a:lumMod val="85000"/>
                    <a:lumOff val="15000"/>
                  </a:schemeClr>
                </a:solidFill>
                <a:latin typeface="微软雅黑"/>
                <a:ea typeface="微软雅黑"/>
                <a:cs typeface="微软雅黑" pitchFamily="34" charset="-122"/>
              </a:rPr>
              <a:t>集成开发平台可以为单据、字段、定制标准化的功能属性</a:t>
            </a:r>
            <a:endParaRPr kumimoji="1" lang="en-US" altLang="en-US" sz="1400" dirty="0">
              <a:solidFill>
                <a:schemeClr val="tx1">
                  <a:lumMod val="85000"/>
                  <a:lumOff val="15000"/>
                </a:schemeClr>
              </a:solidFill>
              <a:latin typeface="微软雅黑"/>
              <a:ea typeface="微软雅黑"/>
              <a:cs typeface="微软雅黑" pitchFamily="34" charset="-122"/>
            </a:endParaRPr>
          </a:p>
        </p:txBody>
      </p:sp>
      <p:sp>
        <p:nvSpPr>
          <p:cNvPr id="10246" name="矩形 7"/>
          <p:cNvSpPr>
            <a:spLocks noChangeArrowheads="1"/>
          </p:cNvSpPr>
          <p:nvPr/>
        </p:nvSpPr>
        <p:spPr bwMode="auto">
          <a:xfrm>
            <a:off x="107950" y="2635250"/>
            <a:ext cx="3240088" cy="360363"/>
          </a:xfrm>
          <a:prstGeom prst="rect">
            <a:avLst/>
          </a:prstGeom>
          <a:solidFill>
            <a:srgbClr val="00B9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457200">
              <a:buSzPct val="100000"/>
              <a:buFont typeface="Wingdings" pitchFamily="2" charset="2"/>
              <a:buNone/>
            </a:pPr>
            <a:r>
              <a:rPr kumimoji="1" lang="zh-CN" altLang="en-US">
                <a:solidFill>
                  <a:srgbClr val="FFFFFF"/>
                </a:solidFill>
              </a:rPr>
              <a:t>功能属性定义</a:t>
            </a:r>
            <a:endParaRPr kumimoji="1" lang="en-US" altLang="zh-CN">
              <a:solidFill>
                <a:srgbClr val="FFFFFF"/>
              </a:solidFill>
            </a:endParaRPr>
          </a:p>
        </p:txBody>
      </p:sp>
      <p:sp>
        <p:nvSpPr>
          <p:cNvPr id="10247" name="内容占位符 1"/>
          <p:cNvSpPr txBox="1">
            <a:spLocks/>
          </p:cNvSpPr>
          <p:nvPr/>
        </p:nvSpPr>
        <p:spPr bwMode="auto">
          <a:xfrm>
            <a:off x="107950" y="4219575"/>
            <a:ext cx="3240088" cy="1223963"/>
          </a:xfrm>
          <a:prstGeom prst="rect">
            <a:avLst/>
          </a:prstGeom>
          <a:solidFill>
            <a:srgbClr val="D1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sz="2000">
                <a:solidFill>
                  <a:schemeClr val="tx1"/>
                </a:solidFill>
                <a:latin typeface="宋体" pitchFamily="2" charset="-122"/>
                <a:ea typeface="宋体" pitchFamily="2" charset="-122"/>
              </a:defRPr>
            </a:lvl1pPr>
            <a:lvl2pPr marL="742950" indent="-285750" defTabSz="457200" eaLnBrk="0" hangingPunct="0">
              <a:defRPr sz="2000">
                <a:solidFill>
                  <a:schemeClr val="tx1"/>
                </a:solidFill>
                <a:latin typeface="宋体" pitchFamily="2" charset="-122"/>
                <a:ea typeface="宋体" pitchFamily="2" charset="-122"/>
              </a:defRPr>
            </a:lvl2pPr>
            <a:lvl3pPr marL="1143000" indent="-228600" defTabSz="457200" eaLnBrk="0" hangingPunct="0">
              <a:defRPr sz="2000">
                <a:solidFill>
                  <a:schemeClr val="tx1"/>
                </a:solidFill>
                <a:latin typeface="宋体" pitchFamily="2" charset="-122"/>
                <a:ea typeface="宋体" pitchFamily="2" charset="-122"/>
              </a:defRPr>
            </a:lvl3pPr>
            <a:lvl4pPr marL="1600200" indent="-228600" defTabSz="457200" eaLnBrk="0" hangingPunct="0">
              <a:defRPr sz="2000">
                <a:solidFill>
                  <a:schemeClr val="tx1"/>
                </a:solidFill>
                <a:latin typeface="宋体" pitchFamily="2" charset="-122"/>
                <a:ea typeface="宋体" pitchFamily="2" charset="-122"/>
              </a:defRPr>
            </a:lvl4pPr>
            <a:lvl5pPr marL="2057400" indent="-228600" defTabSz="457200" eaLnBrk="0" hangingPunct="0">
              <a:defRPr sz="2000">
                <a:solidFill>
                  <a:schemeClr val="tx1"/>
                </a:solidFill>
                <a:latin typeface="宋体" pitchFamily="2" charset="-122"/>
                <a:ea typeface="宋体" pitchFamily="2" charset="-122"/>
              </a:defRPr>
            </a:lvl5pPr>
            <a:lvl6pPr marL="25146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9pPr>
          </a:lstStyle>
          <a:p>
            <a:pPr>
              <a:lnSpc>
                <a:spcPct val="120000"/>
              </a:lnSpc>
              <a:buSzPct val="100000"/>
              <a:buFont typeface="Wingdings" pitchFamily="2" charset="2"/>
              <a:buNone/>
            </a:pPr>
            <a:r>
              <a:rPr lang="zh-CN" altLang="en-US" sz="1400">
                <a:solidFill>
                  <a:srgbClr val="000000"/>
                </a:solidFill>
                <a:latin typeface="微软雅黑" pitchFamily="34" charset="-122"/>
                <a:ea typeface="微软雅黑" pitchFamily="34" charset="-122"/>
              </a:rPr>
              <a:t>快速发布设计成果，也可将设计成果制作为部署包，实现异地开发，资源共享</a:t>
            </a:r>
          </a:p>
        </p:txBody>
      </p:sp>
      <p:sp>
        <p:nvSpPr>
          <p:cNvPr id="10248" name="矩形 7"/>
          <p:cNvSpPr>
            <a:spLocks noChangeArrowheads="1"/>
          </p:cNvSpPr>
          <p:nvPr/>
        </p:nvSpPr>
        <p:spPr bwMode="auto">
          <a:xfrm>
            <a:off x="107950" y="4075113"/>
            <a:ext cx="3240088" cy="360362"/>
          </a:xfrm>
          <a:prstGeom prst="rect">
            <a:avLst/>
          </a:prstGeom>
          <a:solidFill>
            <a:srgbClr val="00B9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457200">
              <a:buSzPct val="100000"/>
              <a:buFont typeface="Wingdings" pitchFamily="2" charset="2"/>
              <a:buNone/>
            </a:pPr>
            <a:r>
              <a:rPr kumimoji="1" lang="zh-CN" altLang="en-US">
                <a:solidFill>
                  <a:srgbClr val="FFFFFF"/>
                </a:solidFill>
              </a:rPr>
              <a:t>发布部署</a:t>
            </a:r>
          </a:p>
        </p:txBody>
      </p:sp>
      <p:pic>
        <p:nvPicPr>
          <p:cNvPr id="10250" name="Picture 10"/>
          <p:cNvPicPr>
            <a:picLocks noChangeAspect="1" noChangeArrowheads="1"/>
          </p:cNvPicPr>
          <p:nvPr/>
        </p:nvPicPr>
        <p:blipFill>
          <a:blip r:embed="rId2"/>
          <a:srcRect/>
          <a:stretch>
            <a:fillRect/>
          </a:stretch>
        </p:blipFill>
        <p:spPr bwMode="auto">
          <a:xfrm>
            <a:off x="3635375" y="749300"/>
            <a:ext cx="5040313" cy="521493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2"/>
          <p:cNvSpPr txBox="1">
            <a:spLocks noChangeArrowheads="1"/>
          </p:cNvSpPr>
          <p:nvPr/>
        </p:nvSpPr>
        <p:spPr bwMode="auto">
          <a:xfrm>
            <a:off x="0" y="25400"/>
            <a:ext cx="7177088" cy="546100"/>
          </a:xfrm>
          <a:prstGeom prst="rect">
            <a:avLst/>
          </a:prstGeom>
          <a:noFill/>
          <a:ln w="9525" algn="ctr">
            <a:noFill/>
            <a:miter lim="800000"/>
            <a:headEnd/>
            <a:tailEnd/>
          </a:ln>
          <a:effec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defRPr/>
            </a:pPr>
            <a:r>
              <a:rPr lang="zh-CN" altLang="en-US" sz="3200" b="1" dirty="0" smtClean="0">
                <a:solidFill>
                  <a:srgbClr val="00549A"/>
                </a:solidFill>
                <a:effectLst>
                  <a:outerShdw blurRad="38100" dist="38100" dir="2700000" algn="tl">
                    <a:srgbClr val="C0C0C0"/>
                  </a:outerShdw>
                </a:effectLst>
                <a:latin typeface="微软雅黑" pitchFamily="34" charset="-122"/>
                <a:ea typeface="微软雅黑" pitchFamily="34" charset="-122"/>
              </a:rPr>
              <a:t>目  录</a:t>
            </a:r>
          </a:p>
        </p:txBody>
      </p:sp>
      <p:grpSp>
        <p:nvGrpSpPr>
          <p:cNvPr id="11267" name="Group 97"/>
          <p:cNvGrpSpPr>
            <a:grpSpLocks/>
          </p:cNvGrpSpPr>
          <p:nvPr/>
        </p:nvGrpSpPr>
        <p:grpSpPr bwMode="auto">
          <a:xfrm>
            <a:off x="1955800" y="1385888"/>
            <a:ext cx="5973763" cy="666750"/>
            <a:chOff x="1473" y="1024"/>
            <a:chExt cx="3268" cy="420"/>
          </a:xfrm>
        </p:grpSpPr>
        <p:pic>
          <p:nvPicPr>
            <p:cNvPr id="11280" name="Picture 48" descr="阴影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5" y="1333"/>
              <a:ext cx="308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5"/>
            <p:cNvSpPr>
              <a:spLocks noChangeArrowheads="1"/>
            </p:cNvSpPr>
            <p:nvPr/>
          </p:nvSpPr>
          <p:spPr bwMode="auto">
            <a:xfrm>
              <a:off x="1473" y="1024"/>
              <a:ext cx="3268" cy="368"/>
            </a:xfrm>
            <a:prstGeom prst="roundRect">
              <a:avLst>
                <a:gd name="adj" fmla="val 9917"/>
              </a:avLst>
            </a:prstGeom>
            <a:gradFill rotWithShape="1">
              <a:gsLst>
                <a:gs pos="0">
                  <a:srgbClr val="FFFFFF"/>
                </a:gs>
                <a:gs pos="100000">
                  <a:srgbClr val="FFFFFF">
                    <a:gamma/>
                    <a:shade val="84706"/>
                    <a:invGamma/>
                  </a:srgbClr>
                </a:gs>
              </a:gsLst>
              <a:lin ang="5400000" scaled="1"/>
            </a:gradFill>
            <a:ln w="6350" algn="ctr">
              <a:noFill/>
              <a:round/>
              <a:headEnd/>
              <a:tailEnd/>
            </a:ln>
            <a:effectLst>
              <a:prstShdw prst="shdw18" dist="17961" dir="13500000">
                <a:srgbClr val="FFFFFF">
                  <a:gamma/>
                  <a:shade val="60000"/>
                  <a:invGamma/>
                </a:srgbClr>
              </a:prstShdw>
            </a:effectLst>
          </p:spPr>
          <p:txBody>
            <a:bodyPr wrap="none" anchor="ctr"/>
            <a:lstStyle/>
            <a:p>
              <a:pPr marL="92075">
                <a:buFont typeface="Wingdings" pitchFamily="2" charset="2"/>
                <a:buNone/>
                <a:defRPr/>
              </a:pPr>
              <a:r>
                <a:rPr lang="en-US" altLang="zh-CN" dirty="0"/>
                <a:t>BOS </a:t>
              </a:r>
              <a:r>
                <a:rPr lang="zh-CN" altLang="en-US" dirty="0"/>
                <a:t>集成开发平台 整体概述</a:t>
              </a:r>
              <a:endParaRPr lang="zh-CN" altLang="en-US" dirty="0">
                <a:solidFill>
                  <a:srgbClr val="000000"/>
                </a:solidFill>
                <a:effectLst>
                  <a:outerShdw blurRad="38100" dist="38100" dir="2700000" algn="tl">
                    <a:srgbClr val="C0C0C0"/>
                  </a:outerShdw>
                </a:effectLst>
              </a:endParaRPr>
            </a:p>
          </p:txBody>
        </p:sp>
      </p:grpSp>
      <p:pic>
        <p:nvPicPr>
          <p:cNvPr id="11268" name="Picture 49" descr="阴影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825" y="1951038"/>
            <a:ext cx="57626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AutoShape 8"/>
          <p:cNvSpPr>
            <a:spLocks noChangeArrowheads="1"/>
          </p:cNvSpPr>
          <p:nvPr/>
        </p:nvSpPr>
        <p:spPr bwMode="auto">
          <a:xfrm>
            <a:off x="1235075" y="1379538"/>
            <a:ext cx="633413" cy="587375"/>
          </a:xfrm>
          <a:prstGeom prst="roundRect">
            <a:avLst>
              <a:gd name="adj" fmla="val 8380"/>
            </a:avLst>
          </a:prstGeom>
          <a:gradFill rotWithShape="1">
            <a:gsLst>
              <a:gs pos="0">
                <a:srgbClr val="808080"/>
              </a:gs>
              <a:gs pos="100000">
                <a:srgbClr val="292929"/>
              </a:gs>
            </a:gsLst>
            <a:lin ang="5400000" scaled="1"/>
          </a:gradFill>
          <a:ln>
            <a:noFill/>
          </a:ln>
          <a:effectLst>
            <a:prstShdw prst="shdw17" dist="17961" dir="13500000">
              <a:srgbClr val="4D4D4D"/>
            </a:prstShdw>
          </a:effectLst>
          <a:extLst>
            <a:ext uri="{91240B29-F687-4F45-9708-019B960494DF}">
              <a14:hiddenLine xmlns:a14="http://schemas.microsoft.com/office/drawing/2010/main" w="6350" algn="ctr">
                <a:solidFill>
                  <a:srgbClr val="000000"/>
                </a:solidFill>
                <a:round/>
                <a:headEnd/>
                <a:tailEnd/>
              </a14:hiddenLine>
            </a:ext>
          </a:extLst>
        </p:spPr>
        <p:txBody>
          <a:bodyPr wrap="none" anchor="ctr"/>
          <a:lstStyle/>
          <a:p>
            <a:pPr algn="ctr">
              <a:buFont typeface="Wingdings" pitchFamily="2" charset="2"/>
              <a:buNone/>
            </a:pPr>
            <a:r>
              <a:rPr lang="en-US" altLang="zh-CN" sz="2400" b="1">
                <a:solidFill>
                  <a:srgbClr val="FFFFFF"/>
                </a:solidFill>
              </a:rPr>
              <a:t>1</a:t>
            </a:r>
          </a:p>
        </p:txBody>
      </p:sp>
      <p:grpSp>
        <p:nvGrpSpPr>
          <p:cNvPr id="11270" name="Group 135"/>
          <p:cNvGrpSpPr>
            <a:grpSpLocks/>
          </p:cNvGrpSpPr>
          <p:nvPr/>
        </p:nvGrpSpPr>
        <p:grpSpPr bwMode="auto">
          <a:xfrm>
            <a:off x="1957388" y="2978150"/>
            <a:ext cx="5972175" cy="666750"/>
            <a:chOff x="1473" y="1024"/>
            <a:chExt cx="3268" cy="420"/>
          </a:xfrm>
        </p:grpSpPr>
        <p:pic>
          <p:nvPicPr>
            <p:cNvPr id="11278" name="Picture 136" descr="阴影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5" y="1333"/>
              <a:ext cx="308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AutoShape 137"/>
            <p:cNvSpPr>
              <a:spLocks noChangeArrowheads="1"/>
            </p:cNvSpPr>
            <p:nvPr/>
          </p:nvSpPr>
          <p:spPr bwMode="auto">
            <a:xfrm>
              <a:off x="1473" y="1024"/>
              <a:ext cx="3268" cy="368"/>
            </a:xfrm>
            <a:prstGeom prst="roundRect">
              <a:avLst>
                <a:gd name="adj" fmla="val 9917"/>
              </a:avLst>
            </a:prstGeom>
            <a:gradFill rotWithShape="1">
              <a:gsLst>
                <a:gs pos="0">
                  <a:srgbClr val="FFFFFF"/>
                </a:gs>
                <a:gs pos="100000">
                  <a:srgbClr val="FFFFFF">
                    <a:gamma/>
                    <a:shade val="84706"/>
                    <a:invGamma/>
                  </a:srgbClr>
                </a:gs>
              </a:gsLst>
              <a:lin ang="5400000" scaled="1"/>
            </a:gradFill>
            <a:ln w="6350" algn="ctr">
              <a:noFill/>
              <a:round/>
              <a:headEnd/>
              <a:tailEnd/>
            </a:ln>
            <a:effectLst>
              <a:prstShdw prst="shdw18" dist="17961" dir="13500000">
                <a:srgbClr val="FFFFFF">
                  <a:gamma/>
                  <a:shade val="60000"/>
                  <a:invGamma/>
                </a:srgbClr>
              </a:prstShdw>
            </a:effectLst>
          </p:spPr>
          <p:txBody>
            <a:bodyPr wrap="none" anchor="ctr"/>
            <a:lstStyle/>
            <a:p>
              <a:pPr marL="92075">
                <a:buFont typeface="Wingdings" pitchFamily="2" charset="2"/>
                <a:buNone/>
                <a:defRPr/>
              </a:pPr>
              <a:r>
                <a:rPr lang="en-US" altLang="zh-CN" dirty="0"/>
                <a:t>BOS </a:t>
              </a:r>
              <a:r>
                <a:rPr lang="zh-CN" altLang="en-US" dirty="0"/>
                <a:t>集成开发平台 演示案例</a:t>
              </a:r>
              <a:endParaRPr lang="zh-CN" altLang="en-US" dirty="0">
                <a:solidFill>
                  <a:srgbClr val="000000"/>
                </a:solidFill>
                <a:effectLst>
                  <a:outerShdw blurRad="38100" dist="38100" dir="2700000" algn="tl">
                    <a:srgbClr val="C0C0C0"/>
                  </a:outerShdw>
                </a:effectLst>
              </a:endParaRPr>
            </a:p>
          </p:txBody>
        </p:sp>
      </p:grpSp>
      <p:pic>
        <p:nvPicPr>
          <p:cNvPr id="11271" name="Picture 139" descr="阴影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413" y="3543300"/>
            <a:ext cx="576262"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AutoShape 140"/>
          <p:cNvSpPr>
            <a:spLocks noChangeArrowheads="1"/>
          </p:cNvSpPr>
          <p:nvPr/>
        </p:nvSpPr>
        <p:spPr bwMode="auto">
          <a:xfrm>
            <a:off x="1236663" y="2971800"/>
            <a:ext cx="633412" cy="587375"/>
          </a:xfrm>
          <a:prstGeom prst="roundRect">
            <a:avLst>
              <a:gd name="adj" fmla="val 8380"/>
            </a:avLst>
          </a:prstGeom>
          <a:gradFill rotWithShape="1">
            <a:gsLst>
              <a:gs pos="0">
                <a:srgbClr val="808080"/>
              </a:gs>
              <a:gs pos="100000">
                <a:srgbClr val="292929"/>
              </a:gs>
            </a:gsLst>
            <a:lin ang="5400000" scaled="1"/>
          </a:gradFill>
          <a:ln>
            <a:noFill/>
          </a:ln>
          <a:effectLst>
            <a:prstShdw prst="shdw17" dist="17961" dir="13500000">
              <a:srgbClr val="4D4D4D"/>
            </a:prstShdw>
          </a:effectLst>
          <a:extLst>
            <a:ext uri="{91240B29-F687-4F45-9708-019B960494DF}">
              <a14:hiddenLine xmlns:a14="http://schemas.microsoft.com/office/drawing/2010/main" w="6350" algn="ctr">
                <a:solidFill>
                  <a:srgbClr val="000000"/>
                </a:solidFill>
                <a:round/>
                <a:headEnd/>
                <a:tailEnd/>
              </a14:hiddenLine>
            </a:ext>
          </a:extLst>
        </p:spPr>
        <p:txBody>
          <a:bodyPr wrap="none" anchor="ctr"/>
          <a:lstStyle/>
          <a:p>
            <a:pPr algn="ctr">
              <a:buFont typeface="Wingdings" pitchFamily="2" charset="2"/>
              <a:buNone/>
            </a:pPr>
            <a:r>
              <a:rPr lang="en-US" altLang="zh-CN" sz="2400" b="1">
                <a:solidFill>
                  <a:srgbClr val="FFFFFF"/>
                </a:solidFill>
              </a:rPr>
              <a:t>3</a:t>
            </a:r>
          </a:p>
        </p:txBody>
      </p:sp>
      <p:grpSp>
        <p:nvGrpSpPr>
          <p:cNvPr id="11273" name="Group 141"/>
          <p:cNvGrpSpPr>
            <a:grpSpLocks/>
          </p:cNvGrpSpPr>
          <p:nvPr/>
        </p:nvGrpSpPr>
        <p:grpSpPr bwMode="auto">
          <a:xfrm>
            <a:off x="1957388" y="2171700"/>
            <a:ext cx="5972175" cy="666750"/>
            <a:chOff x="1473" y="1024"/>
            <a:chExt cx="3268" cy="420"/>
          </a:xfrm>
        </p:grpSpPr>
        <p:pic>
          <p:nvPicPr>
            <p:cNvPr id="11276" name="Picture 142" descr="阴影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5" y="1333"/>
              <a:ext cx="3085"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43"/>
            <p:cNvSpPr>
              <a:spLocks noChangeArrowheads="1"/>
            </p:cNvSpPr>
            <p:nvPr/>
          </p:nvSpPr>
          <p:spPr bwMode="auto">
            <a:xfrm>
              <a:off x="1473" y="1024"/>
              <a:ext cx="3268" cy="368"/>
            </a:xfrm>
            <a:prstGeom prst="roundRect">
              <a:avLst>
                <a:gd name="adj" fmla="val 9917"/>
              </a:avLst>
            </a:prstGeom>
            <a:gradFill rotWithShape="1">
              <a:gsLst>
                <a:gs pos="0">
                  <a:srgbClr val="FFFFFF"/>
                </a:gs>
                <a:gs pos="100000">
                  <a:srgbClr val="FFFFFF">
                    <a:gamma/>
                    <a:shade val="84706"/>
                    <a:invGamma/>
                  </a:srgbClr>
                </a:gs>
              </a:gsLst>
              <a:lin ang="5400000" scaled="1"/>
            </a:gradFill>
            <a:ln w="6350" algn="ctr">
              <a:noFill/>
              <a:round/>
              <a:headEnd/>
              <a:tailEnd/>
            </a:ln>
            <a:effectLst>
              <a:prstShdw prst="shdw18" dist="17961" dir="13500000">
                <a:srgbClr val="FFFFFF">
                  <a:gamma/>
                  <a:shade val="60000"/>
                  <a:invGamma/>
                </a:srgbClr>
              </a:prstShdw>
            </a:effectLst>
          </p:spPr>
          <p:txBody>
            <a:bodyPr wrap="none" anchor="ctr"/>
            <a:lstStyle/>
            <a:p>
              <a:pPr marL="92075">
                <a:buFont typeface="Wingdings" pitchFamily="2" charset="2"/>
                <a:buNone/>
                <a:defRPr/>
              </a:pPr>
              <a:r>
                <a:rPr lang="en-US" altLang="zh-CN" dirty="0"/>
                <a:t>BOS </a:t>
              </a:r>
              <a:r>
                <a:rPr lang="zh-CN" altLang="en-US" dirty="0"/>
                <a:t>集成开发平台 功能特性</a:t>
              </a:r>
              <a:endParaRPr lang="zh-CN" altLang="en-US" dirty="0">
                <a:solidFill>
                  <a:srgbClr val="000000"/>
                </a:solidFill>
                <a:effectLst>
                  <a:outerShdw blurRad="38100" dist="38100" dir="2700000" algn="tl">
                    <a:srgbClr val="C0C0C0"/>
                  </a:outerShdw>
                </a:effectLst>
              </a:endParaRPr>
            </a:p>
          </p:txBody>
        </p:sp>
      </p:grpSp>
      <p:sp>
        <p:nvSpPr>
          <p:cNvPr id="7179" name="AutoShape 146"/>
          <p:cNvSpPr>
            <a:spLocks noChangeArrowheads="1"/>
          </p:cNvSpPr>
          <p:nvPr/>
        </p:nvSpPr>
        <p:spPr bwMode="auto">
          <a:xfrm>
            <a:off x="1236663" y="2165350"/>
            <a:ext cx="633412" cy="587375"/>
          </a:xfrm>
          <a:prstGeom prst="roundRect">
            <a:avLst>
              <a:gd name="adj" fmla="val 8380"/>
            </a:avLst>
          </a:prstGeom>
          <a:gradFill rotWithShape="1">
            <a:gsLst>
              <a:gs pos="0">
                <a:schemeClr val="accent1"/>
              </a:gs>
              <a:gs pos="100000">
                <a:schemeClr val="accent2"/>
              </a:gs>
            </a:gsLst>
            <a:lin ang="5400000" scaled="1"/>
          </a:gradFill>
          <a:ln w="6350" algn="ctr">
            <a:noFill/>
            <a:round/>
            <a:headEnd/>
            <a:tailEnd/>
          </a:ln>
          <a:effectLst>
            <a:prstShdw prst="shdw18" dist="17961" dir="13500000">
              <a:schemeClr val="accent1">
                <a:gamma/>
                <a:shade val="60000"/>
                <a:invGamma/>
              </a:schemeClr>
            </a:prstShdw>
          </a:effectLst>
        </p:spPr>
        <p:txBody>
          <a:bodyPr wrap="none" anchor="ctr"/>
          <a:lstStyle/>
          <a:p>
            <a:pPr algn="ctr">
              <a:buFont typeface="Wingdings" pitchFamily="2" charset="2"/>
              <a:buNone/>
              <a:defRPr/>
            </a:pPr>
            <a:r>
              <a:rPr lang="en-US" altLang="zh-CN" sz="2400" b="1" dirty="0">
                <a:solidFill>
                  <a:schemeClr val="bg1"/>
                </a:solidFill>
              </a:rPr>
              <a:t>2</a:t>
            </a:r>
          </a:p>
        </p:txBody>
      </p:sp>
      <p:pic>
        <p:nvPicPr>
          <p:cNvPr id="11275" name="Picture 152" descr="阴影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38" y="2736850"/>
            <a:ext cx="576262"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14"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1" y="756336"/>
            <a:ext cx="7036331" cy="540896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1" name="标题 2"/>
          <p:cNvSpPr>
            <a:spLocks noGrp="1"/>
          </p:cNvSpPr>
          <p:nvPr>
            <p:ph type="title"/>
          </p:nvPr>
        </p:nvSpPr>
        <p:spPr>
          <a:xfrm>
            <a:off x="395288" y="0"/>
            <a:ext cx="6697662" cy="620713"/>
          </a:xfrm>
        </p:spPr>
        <p:txBody>
          <a:bodyPr/>
          <a:lstStyle/>
          <a:p>
            <a:r>
              <a:rPr lang="en-US" altLang="zh-CN" smtClean="0">
                <a:latin typeface="微软雅黑" pitchFamily="34" charset="-122"/>
                <a:ea typeface="微软雅黑" pitchFamily="34" charset="-122"/>
              </a:rPr>
              <a:t>BOS</a:t>
            </a:r>
            <a:r>
              <a:rPr smtClean="0">
                <a:latin typeface="微软雅黑" pitchFamily="34" charset="-122"/>
                <a:ea typeface="微软雅黑" pitchFamily="34" charset="-122"/>
              </a:rPr>
              <a:t>简介</a:t>
            </a:r>
            <a:r>
              <a:rPr lang="en-US" altLang="zh-CN" smtClean="0">
                <a:latin typeface="微软雅黑" pitchFamily="34" charset="-122"/>
                <a:ea typeface="微软雅黑" pitchFamily="34" charset="-122"/>
              </a:rPr>
              <a:t>-BOS IDE</a:t>
            </a:r>
            <a:endParaRPr smtClean="0">
              <a:latin typeface="微软雅黑" pitchFamily="34" charset="-122"/>
              <a:ea typeface="微软雅黑" pitchFamily="34" charset="-122"/>
            </a:endParaRPr>
          </a:p>
        </p:txBody>
      </p:sp>
      <p:sp>
        <p:nvSpPr>
          <p:cNvPr id="12292" name="AutoShape 6"/>
          <p:cNvSpPr>
            <a:spLocks noChangeArrowheads="1"/>
          </p:cNvSpPr>
          <p:nvPr/>
        </p:nvSpPr>
        <p:spPr bwMode="auto">
          <a:xfrm>
            <a:off x="3357563" y="1285875"/>
            <a:ext cx="1357312" cy="357188"/>
          </a:xfrm>
          <a:prstGeom prst="wedgeRoundRectCallout">
            <a:avLst>
              <a:gd name="adj1" fmla="val -70944"/>
              <a:gd name="adj2" fmla="val -14189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p>
            <a:pPr algn="ctr">
              <a:buFont typeface="Wingdings" pitchFamily="2" charset="2"/>
              <a:buNone/>
            </a:pPr>
            <a:r>
              <a:rPr lang="zh-CN" altLang="en-US" b="1">
                <a:solidFill>
                  <a:srgbClr val="FF0000"/>
                </a:solidFill>
              </a:rPr>
              <a:t>菜单栏</a:t>
            </a:r>
          </a:p>
        </p:txBody>
      </p:sp>
      <p:sp>
        <p:nvSpPr>
          <p:cNvPr id="12293" name="AutoShape 7"/>
          <p:cNvSpPr>
            <a:spLocks noChangeArrowheads="1"/>
          </p:cNvSpPr>
          <p:nvPr/>
        </p:nvSpPr>
        <p:spPr bwMode="auto">
          <a:xfrm>
            <a:off x="2428875" y="1785938"/>
            <a:ext cx="1000125" cy="357187"/>
          </a:xfrm>
          <a:prstGeom prst="wedgeRoundRectCallout">
            <a:avLst>
              <a:gd name="adj1" fmla="val -26968"/>
              <a:gd name="adj2" fmla="val -24114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工具栏</a:t>
            </a:r>
          </a:p>
        </p:txBody>
      </p:sp>
      <p:sp>
        <p:nvSpPr>
          <p:cNvPr id="12294" name="AutoShape 8"/>
          <p:cNvSpPr>
            <a:spLocks noChangeArrowheads="1"/>
          </p:cNvSpPr>
          <p:nvPr/>
        </p:nvSpPr>
        <p:spPr bwMode="auto">
          <a:xfrm>
            <a:off x="3214688" y="3286125"/>
            <a:ext cx="1143000" cy="500063"/>
          </a:xfrm>
          <a:prstGeom prst="wedgeRoundRectCallout">
            <a:avLst>
              <a:gd name="adj1" fmla="val -116787"/>
              <a:gd name="adj2" fmla="val 146782"/>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工具箱</a:t>
            </a:r>
          </a:p>
        </p:txBody>
      </p:sp>
      <p:sp>
        <p:nvSpPr>
          <p:cNvPr id="12295" name="AutoShape 9"/>
          <p:cNvSpPr>
            <a:spLocks noChangeArrowheads="1"/>
          </p:cNvSpPr>
          <p:nvPr/>
        </p:nvSpPr>
        <p:spPr bwMode="auto">
          <a:xfrm>
            <a:off x="4429125" y="4000500"/>
            <a:ext cx="1071563" cy="500063"/>
          </a:xfrm>
          <a:prstGeom prst="wedgeRoundRectCallout">
            <a:avLst>
              <a:gd name="adj1" fmla="val 37741"/>
              <a:gd name="adj2" fmla="val -20531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工作区</a:t>
            </a:r>
          </a:p>
        </p:txBody>
      </p:sp>
      <p:sp>
        <p:nvSpPr>
          <p:cNvPr id="12296" name="AutoShape 10"/>
          <p:cNvSpPr>
            <a:spLocks noChangeArrowheads="1"/>
          </p:cNvSpPr>
          <p:nvPr/>
        </p:nvSpPr>
        <p:spPr bwMode="auto">
          <a:xfrm>
            <a:off x="3071813" y="4786313"/>
            <a:ext cx="1428750" cy="428625"/>
          </a:xfrm>
          <a:prstGeom prst="wedgeRoundRectCallout">
            <a:avLst>
              <a:gd name="adj1" fmla="val -88037"/>
              <a:gd name="adj2" fmla="val 228116"/>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输出窗口</a:t>
            </a:r>
          </a:p>
        </p:txBody>
      </p:sp>
      <p:sp>
        <p:nvSpPr>
          <p:cNvPr id="12297" name="AutoShape 11"/>
          <p:cNvSpPr>
            <a:spLocks noChangeArrowheads="1"/>
          </p:cNvSpPr>
          <p:nvPr/>
        </p:nvSpPr>
        <p:spPr bwMode="auto">
          <a:xfrm>
            <a:off x="5643563" y="2714625"/>
            <a:ext cx="2000250" cy="500063"/>
          </a:xfrm>
          <a:prstGeom prst="wedgeRoundRectCallout">
            <a:avLst>
              <a:gd name="adj1" fmla="val 75329"/>
              <a:gd name="adj2" fmla="val -109153"/>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项目管理窗口</a:t>
            </a:r>
          </a:p>
        </p:txBody>
      </p:sp>
      <p:sp>
        <p:nvSpPr>
          <p:cNvPr id="12298" name="AutoShape 12"/>
          <p:cNvSpPr>
            <a:spLocks noChangeArrowheads="1"/>
          </p:cNvSpPr>
          <p:nvPr/>
        </p:nvSpPr>
        <p:spPr bwMode="auto">
          <a:xfrm>
            <a:off x="6000750" y="4286250"/>
            <a:ext cx="1428750" cy="431800"/>
          </a:xfrm>
          <a:prstGeom prst="wedgeRoundRectCallout">
            <a:avLst>
              <a:gd name="adj1" fmla="val 77884"/>
              <a:gd name="adj2" fmla="val 115889"/>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属性窗口</a:t>
            </a:r>
          </a:p>
        </p:txBody>
      </p:sp>
      <p:sp>
        <p:nvSpPr>
          <p:cNvPr id="12299" name="AutoShape 13"/>
          <p:cNvSpPr>
            <a:spLocks noChangeArrowheads="1"/>
          </p:cNvSpPr>
          <p:nvPr/>
        </p:nvSpPr>
        <p:spPr bwMode="auto">
          <a:xfrm>
            <a:off x="4786313" y="5000625"/>
            <a:ext cx="1285875" cy="500063"/>
          </a:xfrm>
          <a:prstGeom prst="wedgeRoundRectCallout">
            <a:avLst>
              <a:gd name="adj1" fmla="val -114727"/>
              <a:gd name="adj2" fmla="val 16864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任务栏</a:t>
            </a:r>
          </a:p>
        </p:txBody>
      </p:sp>
      <p:sp>
        <p:nvSpPr>
          <p:cNvPr id="12300" name="圆角矩形标注 48"/>
          <p:cNvSpPr>
            <a:spLocks noChangeArrowheads="1"/>
          </p:cNvSpPr>
          <p:nvPr/>
        </p:nvSpPr>
        <p:spPr bwMode="auto">
          <a:xfrm>
            <a:off x="6215063" y="5357813"/>
            <a:ext cx="914400" cy="612775"/>
          </a:xfrm>
          <a:prstGeom prst="wedgeRoundRectCallout">
            <a:avLst>
              <a:gd name="adj1" fmla="val -20833"/>
              <a:gd name="adj2" fmla="val 62500"/>
              <a:gd name="adj3" fmla="val 16667"/>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a:buFont typeface="Wingdings" pitchFamily="2" charset="2"/>
              <a:buNone/>
            </a:pPr>
            <a:endParaRPr lang="zh-CN" altLang="en-US">
              <a:solidFill>
                <a:srgbClr val="FF0000"/>
              </a:solidFill>
            </a:endParaRPr>
          </a:p>
        </p:txBody>
      </p:sp>
      <p:sp>
        <p:nvSpPr>
          <p:cNvPr id="12301" name="AutoShape 6"/>
          <p:cNvSpPr>
            <a:spLocks noChangeArrowheads="1"/>
          </p:cNvSpPr>
          <p:nvPr/>
        </p:nvSpPr>
        <p:spPr bwMode="auto">
          <a:xfrm>
            <a:off x="5286375" y="1714500"/>
            <a:ext cx="1357313" cy="357188"/>
          </a:xfrm>
          <a:prstGeom prst="wedgeRoundRectCallout">
            <a:avLst>
              <a:gd name="adj1" fmla="val -70944"/>
              <a:gd name="adj2" fmla="val -14189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p>
            <a:pPr algn="ctr">
              <a:buFont typeface="Wingdings" pitchFamily="2" charset="2"/>
              <a:buNone/>
            </a:pPr>
            <a:r>
              <a:rPr lang="zh-CN" altLang="en-US" b="1">
                <a:solidFill>
                  <a:srgbClr val="FF0000"/>
                </a:solidFill>
              </a:rPr>
              <a:t>视图栏</a:t>
            </a:r>
          </a:p>
        </p:txBody>
      </p:sp>
      <p:grpSp>
        <p:nvGrpSpPr>
          <p:cNvPr id="12302" name="组合 30"/>
          <p:cNvGrpSpPr>
            <a:grpSpLocks/>
          </p:cNvGrpSpPr>
          <p:nvPr/>
        </p:nvGrpSpPr>
        <p:grpSpPr bwMode="auto">
          <a:xfrm>
            <a:off x="142875" y="765175"/>
            <a:ext cx="1765300" cy="5522913"/>
            <a:chOff x="142875" y="857250"/>
            <a:chExt cx="2357438" cy="5686425"/>
          </a:xfrm>
        </p:grpSpPr>
        <p:pic>
          <p:nvPicPr>
            <p:cNvPr id="32" name="Picture 38" descr="C:\Documents and Settings\guoqiang_cheng\桌面\03.jpg"/>
            <p:cNvPicPr>
              <a:picLocks noChangeAspect="1" noChangeArrowheads="1"/>
            </p:cNvPicPr>
            <p:nvPr/>
          </p:nvPicPr>
          <p:blipFill>
            <a:blip r:embed="rId4"/>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12306" name="组合 13"/>
            <p:cNvGrpSpPr>
              <a:grpSpLocks/>
            </p:cNvGrpSpPr>
            <p:nvPr/>
          </p:nvGrpSpPr>
          <p:grpSpPr bwMode="auto">
            <a:xfrm>
              <a:off x="142875" y="857250"/>
              <a:ext cx="2357438" cy="428625"/>
              <a:chOff x="3500430" y="928670"/>
              <a:chExt cx="2357454" cy="428628"/>
            </a:xfrm>
          </p:grpSpPr>
          <p:sp>
            <p:nvSpPr>
              <p:cNvPr id="51" name="矩形 50"/>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52" name="等腰三角形 51"/>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12307" name="组合 14"/>
            <p:cNvGrpSpPr>
              <a:grpSpLocks/>
            </p:cNvGrpSpPr>
            <p:nvPr/>
          </p:nvGrpSpPr>
          <p:grpSpPr bwMode="auto">
            <a:xfrm>
              <a:off x="142875" y="3786188"/>
              <a:ext cx="2357438" cy="428625"/>
              <a:chOff x="3500430" y="928670"/>
              <a:chExt cx="2357454" cy="428628"/>
            </a:xfrm>
          </p:grpSpPr>
          <p:sp>
            <p:nvSpPr>
              <p:cNvPr id="39" name="矩形 38"/>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40" name="等腰三角形 39"/>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12308"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12309"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12303" name="内容占位符 1"/>
          <p:cNvSpPr>
            <a:spLocks noGrp="1"/>
          </p:cNvSpPr>
          <p:nvPr>
            <p:ph idx="1"/>
          </p:nvPr>
        </p:nvSpPr>
        <p:spPr>
          <a:xfrm>
            <a:off x="179388" y="1268413"/>
            <a:ext cx="1643062" cy="1716087"/>
          </a:xfrm>
        </p:spPr>
        <p:txBody>
          <a:bodyPr/>
          <a:lstStyle/>
          <a:p>
            <a:pPr marL="0" lvl="1" indent="0">
              <a:buFont typeface="Arial" pitchFamily="34" charset="0"/>
              <a:buNone/>
            </a:pPr>
            <a:r>
              <a:rPr sz="1400" smtClean="0">
                <a:solidFill>
                  <a:schemeClr val="tx1"/>
                </a:solidFill>
                <a:latin typeface="宋体" pitchFamily="2" charset="-122"/>
                <a:ea typeface="宋体" pitchFamily="2" charset="-122"/>
                <a:cs typeface="微软雅黑" pitchFamily="34" charset="-122"/>
              </a:rPr>
              <a:t>可视化、技术无</a:t>
            </a:r>
            <a:endParaRPr lang="en-US" sz="1400" smtClean="0">
              <a:solidFill>
                <a:schemeClr val="tx1"/>
              </a:solidFill>
              <a:latin typeface="宋体" pitchFamily="2" charset="-122"/>
              <a:ea typeface="宋体" pitchFamily="2" charset="-122"/>
              <a:cs typeface="微软雅黑" pitchFamily="34" charset="-122"/>
            </a:endParaRPr>
          </a:p>
          <a:p>
            <a:pPr marL="0" lvl="1" indent="0">
              <a:buFont typeface="Arial" pitchFamily="34" charset="0"/>
              <a:buNone/>
            </a:pPr>
            <a:r>
              <a:rPr sz="1400" smtClean="0">
                <a:solidFill>
                  <a:schemeClr val="tx1"/>
                </a:solidFill>
                <a:latin typeface="宋体" pitchFamily="2" charset="-122"/>
                <a:ea typeface="宋体" pitchFamily="2" charset="-122"/>
                <a:cs typeface="微软雅黑" pitchFamily="34" charset="-122"/>
              </a:rPr>
              <a:t>关的集成开发环</a:t>
            </a:r>
            <a:endParaRPr lang="en-US" sz="1400" smtClean="0">
              <a:solidFill>
                <a:schemeClr val="tx1"/>
              </a:solidFill>
              <a:latin typeface="宋体" pitchFamily="2" charset="-122"/>
              <a:ea typeface="宋体" pitchFamily="2" charset="-122"/>
              <a:cs typeface="微软雅黑" pitchFamily="34" charset="-122"/>
            </a:endParaRPr>
          </a:p>
          <a:p>
            <a:pPr marL="0" lvl="1" indent="0">
              <a:buFont typeface="Arial" pitchFamily="34" charset="0"/>
              <a:buNone/>
            </a:pPr>
            <a:r>
              <a:rPr sz="1400" smtClean="0">
                <a:solidFill>
                  <a:schemeClr val="tx1"/>
                </a:solidFill>
                <a:latin typeface="宋体" pitchFamily="2" charset="-122"/>
                <a:ea typeface="宋体" pitchFamily="2" charset="-122"/>
                <a:cs typeface="微软雅黑" pitchFamily="34" charset="-122"/>
              </a:rPr>
              <a:t>境；</a:t>
            </a:r>
          </a:p>
        </p:txBody>
      </p:sp>
      <p:sp>
        <p:nvSpPr>
          <p:cNvPr id="12304" name="内容占位符 1"/>
          <p:cNvSpPr txBox="1">
            <a:spLocks/>
          </p:cNvSpPr>
          <p:nvPr/>
        </p:nvSpPr>
        <p:spPr bwMode="auto">
          <a:xfrm>
            <a:off x="179388" y="4149725"/>
            <a:ext cx="164306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eaLnBrk="0" hangingPunct="0">
              <a:defRPr sz="2000">
                <a:solidFill>
                  <a:schemeClr val="tx1"/>
                </a:solidFill>
                <a:latin typeface="宋体" pitchFamily="2" charset="-122"/>
                <a:ea typeface="宋体" pitchFamily="2" charset="-122"/>
              </a:defRPr>
            </a:lvl1pPr>
            <a:lvl2pPr defTabSz="457200" eaLnBrk="0" hangingPunct="0">
              <a:defRPr sz="2000">
                <a:solidFill>
                  <a:schemeClr val="tx1"/>
                </a:solidFill>
                <a:latin typeface="宋体" pitchFamily="2" charset="-122"/>
                <a:ea typeface="宋体" pitchFamily="2" charset="-122"/>
              </a:defRPr>
            </a:lvl2pPr>
            <a:lvl3pPr marL="1143000" indent="-228600" defTabSz="457200" eaLnBrk="0" hangingPunct="0">
              <a:defRPr sz="2000">
                <a:solidFill>
                  <a:schemeClr val="tx1"/>
                </a:solidFill>
                <a:latin typeface="宋体" pitchFamily="2" charset="-122"/>
                <a:ea typeface="宋体" pitchFamily="2" charset="-122"/>
              </a:defRPr>
            </a:lvl3pPr>
            <a:lvl4pPr marL="1600200" indent="-228600" defTabSz="457200" eaLnBrk="0" hangingPunct="0">
              <a:defRPr sz="2000">
                <a:solidFill>
                  <a:schemeClr val="tx1"/>
                </a:solidFill>
                <a:latin typeface="宋体" pitchFamily="2" charset="-122"/>
                <a:ea typeface="宋体" pitchFamily="2" charset="-122"/>
              </a:defRPr>
            </a:lvl4pPr>
            <a:lvl5pPr marL="2057400" indent="-228600" defTabSz="457200" eaLnBrk="0" hangingPunct="0">
              <a:defRPr sz="2000">
                <a:solidFill>
                  <a:schemeClr val="tx1"/>
                </a:solidFill>
                <a:latin typeface="宋体" pitchFamily="2" charset="-122"/>
                <a:ea typeface="宋体" pitchFamily="2" charset="-122"/>
              </a:defRPr>
            </a:lvl5pPr>
            <a:lvl6pPr marL="25146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0" lvl="1" eaLnBrk="1" hangingPunct="1">
              <a:buSzPct val="100000"/>
              <a:buFont typeface="Wingdings" pitchFamily="2" charset="2"/>
              <a:buNone/>
            </a:pPr>
            <a:r>
              <a:rPr lang="zh-CN" altLang="en-US" sz="1400">
                <a:ea typeface="微软雅黑" pitchFamily="34" charset="-122"/>
              </a:rPr>
              <a:t>通过鼠标点击、</a:t>
            </a:r>
            <a:endParaRPr lang="en-US" altLang="zh-CN" sz="1400">
              <a:ea typeface="微软雅黑" pitchFamily="34" charset="-122"/>
            </a:endParaRPr>
          </a:p>
          <a:p>
            <a:pPr marL="0" lvl="1" eaLnBrk="1" hangingPunct="1">
              <a:buSzPct val="100000"/>
              <a:buFont typeface="Wingdings" pitchFamily="2" charset="2"/>
              <a:buNone/>
            </a:pPr>
            <a:r>
              <a:rPr lang="zh-CN" altLang="en-US" sz="1400">
                <a:ea typeface="微软雅黑" pitchFamily="34" charset="-122"/>
              </a:rPr>
              <a:t>拖拉等方式创建</a:t>
            </a:r>
            <a:endParaRPr lang="en-US" altLang="zh-CN" sz="1400">
              <a:ea typeface="微软雅黑" pitchFamily="34" charset="-122"/>
            </a:endParaRPr>
          </a:p>
          <a:p>
            <a:pPr marL="0" lvl="1" eaLnBrk="1" hangingPunct="1">
              <a:buSzPct val="100000"/>
              <a:buFont typeface="Wingdings" pitchFamily="2" charset="2"/>
              <a:buNone/>
            </a:pPr>
            <a:r>
              <a:rPr lang="zh-CN" altLang="en-US" sz="1400">
                <a:ea typeface="微软雅黑" pitchFamily="34" charset="-122"/>
              </a:rPr>
              <a:t>新系统，无须编</a:t>
            </a:r>
            <a:endParaRPr lang="en-US" altLang="zh-CN" sz="1400">
              <a:ea typeface="微软雅黑" pitchFamily="34" charset="-122"/>
            </a:endParaRPr>
          </a:p>
          <a:p>
            <a:pPr marL="0" lvl="1" eaLnBrk="1" hangingPunct="1">
              <a:buSzPct val="100000"/>
              <a:buFont typeface="Wingdings" pitchFamily="2" charset="2"/>
              <a:buNone/>
            </a:pPr>
            <a:r>
              <a:rPr lang="zh-CN" altLang="en-US" sz="1400">
                <a:ea typeface="微软雅黑" pitchFamily="34" charset="-122"/>
              </a:rPr>
              <a:t>写程序代码，所</a:t>
            </a:r>
            <a:endParaRPr lang="en-US" altLang="zh-CN" sz="1400">
              <a:ea typeface="微软雅黑" pitchFamily="34" charset="-122"/>
            </a:endParaRPr>
          </a:p>
          <a:p>
            <a:pPr marL="0" lvl="1" eaLnBrk="1" hangingPunct="1">
              <a:buSzPct val="100000"/>
              <a:buFont typeface="Wingdings" pitchFamily="2" charset="2"/>
              <a:buNone/>
            </a:pPr>
            <a:r>
              <a:rPr lang="zh-CN" altLang="en-US" sz="1400">
                <a:ea typeface="微软雅黑" pitchFamily="34" charset="-122"/>
              </a:rPr>
              <a:t>见即所得；</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3" name="Picture 17"/>
          <p:cNvPicPr>
            <a:picLocks noChangeAspect="1" noChangeArrowheads="1"/>
          </p:cNvPicPr>
          <p:nvPr/>
        </p:nvPicPr>
        <p:blipFill>
          <a:blip r:embed="rId2"/>
          <a:srcRect/>
          <a:stretch>
            <a:fillRect/>
          </a:stretch>
        </p:blipFill>
        <p:spPr bwMode="auto">
          <a:xfrm>
            <a:off x="1979613" y="752475"/>
            <a:ext cx="7070725" cy="54133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grpSp>
        <p:nvGrpSpPr>
          <p:cNvPr id="13315" name="组合 22"/>
          <p:cNvGrpSpPr>
            <a:grpSpLocks/>
          </p:cNvGrpSpPr>
          <p:nvPr/>
        </p:nvGrpSpPr>
        <p:grpSpPr bwMode="auto">
          <a:xfrm>
            <a:off x="142875" y="765175"/>
            <a:ext cx="1765300" cy="5522913"/>
            <a:chOff x="142875" y="857250"/>
            <a:chExt cx="2357438" cy="5686425"/>
          </a:xfrm>
        </p:grpSpPr>
        <p:pic>
          <p:nvPicPr>
            <p:cNvPr id="24" name="Picture 38" descr="C:\Documents and Settings\guoqiang_cheng\桌面\03.jpg"/>
            <p:cNvPicPr>
              <a:picLocks noChangeAspect="1" noChangeArrowheads="1"/>
            </p:cNvPicPr>
            <p:nvPr/>
          </p:nvPicPr>
          <p:blipFill>
            <a:blip r:embed="rId3"/>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13321" name="组合 13"/>
            <p:cNvGrpSpPr>
              <a:grpSpLocks/>
            </p:cNvGrpSpPr>
            <p:nvPr/>
          </p:nvGrpSpPr>
          <p:grpSpPr bwMode="auto">
            <a:xfrm>
              <a:off x="142875" y="857250"/>
              <a:ext cx="2357438" cy="428625"/>
              <a:chOff x="3500430" y="928670"/>
              <a:chExt cx="2357454" cy="428628"/>
            </a:xfrm>
          </p:grpSpPr>
          <p:sp>
            <p:nvSpPr>
              <p:cNvPr id="31" name="矩形 30"/>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2" name="等腰三角形 31"/>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13322" name="组合 14"/>
            <p:cNvGrpSpPr>
              <a:grpSpLocks/>
            </p:cNvGrpSpPr>
            <p:nvPr/>
          </p:nvGrpSpPr>
          <p:grpSpPr bwMode="auto">
            <a:xfrm>
              <a:off x="142875" y="3786188"/>
              <a:ext cx="2357438" cy="428625"/>
              <a:chOff x="3500430" y="928670"/>
              <a:chExt cx="2357454" cy="428628"/>
            </a:xfrm>
          </p:grpSpPr>
          <p:sp>
            <p:nvSpPr>
              <p:cNvPr id="29" name="矩形 28"/>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13323"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13324"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13316" name="标题 2"/>
          <p:cNvSpPr>
            <a:spLocks noGrp="1"/>
          </p:cNvSpPr>
          <p:nvPr>
            <p:ph type="title"/>
          </p:nvPr>
        </p:nvSpPr>
        <p:spPr>
          <a:xfrm>
            <a:off x="395288" y="0"/>
            <a:ext cx="6697662" cy="620713"/>
          </a:xfrm>
        </p:spPr>
        <p:txBody>
          <a:bodyPr/>
          <a:lstStyle/>
          <a:p>
            <a:r>
              <a:rPr lang="en-US" smtClean="0">
                <a:latin typeface="微软雅黑" pitchFamily="34" charset="-122"/>
                <a:ea typeface="微软雅黑" pitchFamily="34" charset="-122"/>
              </a:rPr>
              <a:t>BOS</a:t>
            </a:r>
            <a:r>
              <a:rPr smtClean="0">
                <a:latin typeface="微软雅黑" pitchFamily="34" charset="-122"/>
                <a:ea typeface="微软雅黑" pitchFamily="34" charset="-122"/>
              </a:rPr>
              <a:t>业务对象</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基础资料</a:t>
            </a:r>
          </a:p>
        </p:txBody>
      </p:sp>
      <p:sp>
        <p:nvSpPr>
          <p:cNvPr id="13317" name="TextBox 20"/>
          <p:cNvSpPr txBox="1">
            <a:spLocks noChangeArrowheads="1"/>
          </p:cNvSpPr>
          <p:nvPr/>
        </p:nvSpPr>
        <p:spPr bwMode="auto">
          <a:xfrm>
            <a:off x="179388" y="1268413"/>
            <a:ext cx="17145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400">
                <a:latin typeface="微软雅黑" pitchFamily="34" charset="-122"/>
                <a:ea typeface="微软雅黑" pitchFamily="34" charset="-122"/>
              </a:rPr>
              <a:t>定义基础资料类单据，如供应商、物料等；</a:t>
            </a: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13318" name="TextBox 7"/>
          <p:cNvSpPr txBox="1">
            <a:spLocks noChangeArrowheads="1"/>
          </p:cNvSpPr>
          <p:nvPr/>
        </p:nvSpPr>
        <p:spPr bwMode="auto">
          <a:xfrm>
            <a:off x="179388" y="4149725"/>
            <a:ext cx="17145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chemeClr val="bg2"/>
              </a:buClr>
              <a:buFont typeface="Wingdings" pitchFamily="2" charset="2"/>
              <a:buNone/>
            </a:pPr>
            <a:r>
              <a:rPr lang="zh-CN" altLang="en-US" sz="1400">
                <a:latin typeface="微软雅黑" pitchFamily="34" charset="-122"/>
                <a:ea typeface="微软雅黑" pitchFamily="34" charset="-122"/>
              </a:rPr>
              <a:t>只需定义基础资料的字段及相关属性，即能完成与基础资料业务对象的定义；</a:t>
            </a:r>
          </a:p>
          <a:p>
            <a:pPr>
              <a:buFont typeface="Wingdings" pitchFamily="2" charset="2"/>
              <a:buNone/>
            </a:pPr>
            <a:endParaRPr lang="zh-CN" altLang="en-US" sz="1400">
              <a:latin typeface="微软雅黑" pitchFamily="34" charset="-122"/>
              <a:ea typeface="微软雅黑" pitchFamily="34" charset="-122"/>
            </a:endParaRPr>
          </a:p>
        </p:txBody>
      </p:sp>
      <p:sp>
        <p:nvSpPr>
          <p:cNvPr id="13319" name="AutoShape 8"/>
          <p:cNvSpPr>
            <a:spLocks noChangeArrowheads="1"/>
          </p:cNvSpPr>
          <p:nvPr/>
        </p:nvSpPr>
        <p:spPr bwMode="auto">
          <a:xfrm>
            <a:off x="4867275" y="4186238"/>
            <a:ext cx="1295400" cy="57150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latin typeface="Arial" pitchFamily="34" charset="0"/>
              </a:rPr>
              <a:t>可视化基础资料设计</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7" name="Picture 17"/>
          <p:cNvPicPr>
            <a:picLocks noChangeAspect="1" noChangeArrowheads="1"/>
          </p:cNvPicPr>
          <p:nvPr/>
        </p:nvPicPr>
        <p:blipFill>
          <a:blip r:embed="rId2"/>
          <a:srcRect/>
          <a:stretch>
            <a:fillRect/>
          </a:stretch>
        </p:blipFill>
        <p:spPr bwMode="auto">
          <a:xfrm>
            <a:off x="1979613" y="762000"/>
            <a:ext cx="7051675" cy="54038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grpSp>
        <p:nvGrpSpPr>
          <p:cNvPr id="14339" name="组合 22"/>
          <p:cNvGrpSpPr>
            <a:grpSpLocks/>
          </p:cNvGrpSpPr>
          <p:nvPr/>
        </p:nvGrpSpPr>
        <p:grpSpPr bwMode="auto">
          <a:xfrm>
            <a:off x="142875" y="765175"/>
            <a:ext cx="1765300" cy="5522913"/>
            <a:chOff x="142875" y="857250"/>
            <a:chExt cx="2357438" cy="5686425"/>
          </a:xfrm>
        </p:grpSpPr>
        <p:pic>
          <p:nvPicPr>
            <p:cNvPr id="24" name="Picture 38" descr="C:\Documents and Settings\guoqiang_cheng\桌面\03.jpg"/>
            <p:cNvPicPr>
              <a:picLocks noChangeAspect="1" noChangeArrowheads="1"/>
            </p:cNvPicPr>
            <p:nvPr/>
          </p:nvPicPr>
          <p:blipFill>
            <a:blip r:embed="rId3"/>
            <a:srcRect/>
            <a:stretch>
              <a:fillRect/>
            </a:stretch>
          </p:blipFill>
          <p:spPr bwMode="auto">
            <a:xfrm>
              <a:off x="142875" y="857250"/>
              <a:ext cx="2357438" cy="5686425"/>
            </a:xfrm>
            <a:prstGeom prst="rect">
              <a:avLst/>
            </a:prstGeom>
            <a:noFill/>
            <a:effectLst>
              <a:outerShdw blurRad="50800" dist="38100" dir="5400000" algn="t" rotWithShape="0">
                <a:prstClr val="black">
                  <a:alpha val="40000"/>
                </a:prstClr>
              </a:outerShdw>
            </a:effectLst>
          </p:spPr>
        </p:pic>
        <p:grpSp>
          <p:nvGrpSpPr>
            <p:cNvPr id="14345" name="组合 13"/>
            <p:cNvGrpSpPr>
              <a:grpSpLocks/>
            </p:cNvGrpSpPr>
            <p:nvPr/>
          </p:nvGrpSpPr>
          <p:grpSpPr bwMode="auto">
            <a:xfrm>
              <a:off x="142875" y="857250"/>
              <a:ext cx="2357438" cy="428625"/>
              <a:chOff x="3500430" y="928670"/>
              <a:chExt cx="2357454" cy="428628"/>
            </a:xfrm>
          </p:grpSpPr>
          <p:sp>
            <p:nvSpPr>
              <p:cNvPr id="31" name="矩形 30"/>
              <p:cNvSpPr/>
              <p:nvPr/>
            </p:nvSpPr>
            <p:spPr>
              <a:xfrm>
                <a:off x="3500430" y="928670"/>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2" name="等腰三角形 31"/>
              <p:cNvSpPr/>
              <p:nvPr/>
            </p:nvSpPr>
            <p:spPr>
              <a:xfrm flipV="1">
                <a:off x="5643763" y="1070873"/>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grpSp>
          <p:nvGrpSpPr>
            <p:cNvPr id="14346" name="组合 14"/>
            <p:cNvGrpSpPr>
              <a:grpSpLocks/>
            </p:cNvGrpSpPr>
            <p:nvPr/>
          </p:nvGrpSpPr>
          <p:grpSpPr bwMode="auto">
            <a:xfrm>
              <a:off x="142875" y="3786188"/>
              <a:ext cx="2357438" cy="428625"/>
              <a:chOff x="3500430" y="928670"/>
              <a:chExt cx="2357454" cy="428628"/>
            </a:xfrm>
          </p:grpSpPr>
          <p:sp>
            <p:nvSpPr>
              <p:cNvPr id="29" name="矩形 28"/>
              <p:cNvSpPr/>
              <p:nvPr/>
            </p:nvSpPr>
            <p:spPr>
              <a:xfrm>
                <a:off x="3500430" y="928755"/>
                <a:ext cx="2357454" cy="428242"/>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sp>
            <p:nvSpPr>
              <p:cNvPr id="30" name="等腰三角形 29"/>
              <p:cNvSpPr/>
              <p:nvPr/>
            </p:nvSpPr>
            <p:spPr>
              <a:xfrm flipV="1">
                <a:off x="5643763" y="1070958"/>
                <a:ext cx="142040" cy="14383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dirty="0">
                  <a:ea typeface="微软雅黑" pitchFamily="34" charset="-122"/>
                </a:endParaRPr>
              </a:p>
            </p:txBody>
          </p:sp>
        </p:grpSp>
        <p:sp>
          <p:nvSpPr>
            <p:cNvPr id="14347" name="TextBox 23"/>
            <p:cNvSpPr txBox="1">
              <a:spLocks noChangeArrowheads="1"/>
            </p:cNvSpPr>
            <p:nvPr/>
          </p:nvSpPr>
          <p:spPr bwMode="auto">
            <a:xfrm>
              <a:off x="428626" y="884237"/>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主要功能</a:t>
              </a:r>
            </a:p>
          </p:txBody>
        </p:sp>
        <p:sp>
          <p:nvSpPr>
            <p:cNvPr id="14348" name="TextBox 24"/>
            <p:cNvSpPr txBox="1">
              <a:spLocks noChangeArrowheads="1"/>
            </p:cNvSpPr>
            <p:nvPr/>
          </p:nvSpPr>
          <p:spPr bwMode="auto">
            <a:xfrm>
              <a:off x="428626" y="3773488"/>
              <a:ext cx="1571624" cy="38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800" b="1">
                  <a:solidFill>
                    <a:schemeClr val="bg1"/>
                  </a:solidFill>
                  <a:latin typeface="微软雅黑" pitchFamily="34" charset="-122"/>
                  <a:ea typeface="微软雅黑" pitchFamily="34" charset="-122"/>
                </a:rPr>
                <a:t>业务价值</a:t>
              </a:r>
            </a:p>
          </p:txBody>
        </p:sp>
      </p:grpSp>
      <p:sp>
        <p:nvSpPr>
          <p:cNvPr id="14340" name="标题 2"/>
          <p:cNvSpPr>
            <a:spLocks noGrp="1"/>
          </p:cNvSpPr>
          <p:nvPr>
            <p:ph type="title"/>
          </p:nvPr>
        </p:nvSpPr>
        <p:spPr>
          <a:xfrm>
            <a:off x="395288" y="0"/>
            <a:ext cx="6697662" cy="620713"/>
          </a:xfrm>
        </p:spPr>
        <p:txBody>
          <a:bodyPr/>
          <a:lstStyle/>
          <a:p>
            <a:r>
              <a:rPr lang="en-US" smtClean="0">
                <a:latin typeface="微软雅黑" pitchFamily="34" charset="-122"/>
                <a:ea typeface="微软雅黑" pitchFamily="34" charset="-122"/>
              </a:rPr>
              <a:t>BOS</a:t>
            </a:r>
            <a:r>
              <a:rPr smtClean="0">
                <a:latin typeface="微软雅黑" pitchFamily="34" charset="-122"/>
                <a:ea typeface="微软雅黑" pitchFamily="34" charset="-122"/>
              </a:rPr>
              <a:t>业务对象</a:t>
            </a:r>
            <a:r>
              <a:rPr lang="en-US" altLang="zh-CN" smtClean="0">
                <a:latin typeface="微软雅黑" pitchFamily="34" charset="-122"/>
                <a:ea typeface="微软雅黑" pitchFamily="34" charset="-122"/>
              </a:rPr>
              <a:t>-</a:t>
            </a:r>
            <a:r>
              <a:rPr smtClean="0">
                <a:latin typeface="微软雅黑" pitchFamily="34" charset="-122"/>
                <a:ea typeface="微软雅黑" pitchFamily="34" charset="-122"/>
              </a:rPr>
              <a:t>业务单据</a:t>
            </a:r>
          </a:p>
        </p:txBody>
      </p:sp>
      <p:sp>
        <p:nvSpPr>
          <p:cNvPr id="14341" name="TextBox 20"/>
          <p:cNvSpPr txBox="1">
            <a:spLocks noChangeArrowheads="1"/>
          </p:cNvSpPr>
          <p:nvPr/>
        </p:nvSpPr>
        <p:spPr bwMode="auto">
          <a:xfrm>
            <a:off x="179388" y="1341438"/>
            <a:ext cx="17145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Wingdings" pitchFamily="2" charset="2"/>
              <a:buNone/>
            </a:pPr>
            <a:r>
              <a:rPr lang="zh-CN" altLang="en-US" sz="1400">
                <a:latin typeface="微软雅黑" pitchFamily="34" charset="-122"/>
                <a:ea typeface="微软雅黑" pitchFamily="34" charset="-122"/>
              </a:rPr>
              <a:t>定义业务单据，是系统中最常用的业务对象；</a:t>
            </a:r>
            <a:endParaRPr lang="en-US" altLang="zh-CN" sz="1400">
              <a:latin typeface="微软雅黑" pitchFamily="34" charset="-122"/>
              <a:ea typeface="微软雅黑" pitchFamily="34" charset="-122"/>
            </a:endParaRPr>
          </a:p>
          <a:p>
            <a:pPr eaLnBrk="1" hangingPunct="1">
              <a:buFont typeface="Wingdings" pitchFamily="2" charset="2"/>
              <a:buNone/>
            </a:pPr>
            <a:endParaRPr lang="zh-CN" altLang="en-US" sz="1400">
              <a:latin typeface="微软雅黑" pitchFamily="34" charset="-122"/>
              <a:ea typeface="微软雅黑" pitchFamily="34" charset="-122"/>
            </a:endParaRPr>
          </a:p>
        </p:txBody>
      </p:sp>
      <p:sp>
        <p:nvSpPr>
          <p:cNvPr id="14342" name="TextBox 7"/>
          <p:cNvSpPr txBox="1">
            <a:spLocks noChangeArrowheads="1"/>
          </p:cNvSpPr>
          <p:nvPr/>
        </p:nvSpPr>
        <p:spPr bwMode="auto">
          <a:xfrm>
            <a:off x="179388" y="4149725"/>
            <a:ext cx="17145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Clr>
                <a:schemeClr val="bg2"/>
              </a:buClr>
              <a:buFont typeface="Wingdings" pitchFamily="2" charset="2"/>
              <a:buNone/>
            </a:pPr>
            <a:r>
              <a:rPr lang="zh-CN" altLang="en-US" sz="1400">
                <a:latin typeface="微软雅黑" pitchFamily="34" charset="-122"/>
                <a:ea typeface="微软雅黑" pitchFamily="34" charset="-122"/>
              </a:rPr>
              <a:t>只需定义单据项目及相关属性，即能完成与单据相关业务对象的定义；</a:t>
            </a:r>
          </a:p>
          <a:p>
            <a:pPr>
              <a:buFont typeface="Wingdings" pitchFamily="2" charset="2"/>
              <a:buNone/>
            </a:pPr>
            <a:endParaRPr lang="zh-CN" altLang="en-US" sz="1400">
              <a:latin typeface="微软雅黑" pitchFamily="34" charset="-122"/>
              <a:ea typeface="微软雅黑" pitchFamily="34" charset="-122"/>
            </a:endParaRPr>
          </a:p>
        </p:txBody>
      </p:sp>
      <p:sp>
        <p:nvSpPr>
          <p:cNvPr id="14343" name="AutoShape 8"/>
          <p:cNvSpPr>
            <a:spLocks noChangeArrowheads="1"/>
          </p:cNvSpPr>
          <p:nvPr/>
        </p:nvSpPr>
        <p:spPr bwMode="auto">
          <a:xfrm>
            <a:off x="5076825" y="3525838"/>
            <a:ext cx="1295400" cy="57150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buFont typeface="Wingdings" pitchFamily="2" charset="2"/>
              <a:buNone/>
            </a:pPr>
            <a:r>
              <a:rPr lang="zh-CN" altLang="en-US" sz="1400" b="1">
                <a:solidFill>
                  <a:srgbClr val="FF0000"/>
                </a:solidFill>
                <a:latin typeface="Arial" pitchFamily="34" charset="0"/>
              </a:rPr>
              <a:t>可视化业务单据设计</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37059</TotalTime>
  <Words>3151</Words>
  <Application>Microsoft Office PowerPoint</Application>
  <PresentationFormat>全屏显示(4:3)</PresentationFormat>
  <Paragraphs>590</Paragraphs>
  <Slides>45</Slides>
  <Notes>18</Notes>
  <HiddenSlides>1</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Office 主题</vt:lpstr>
      <vt:lpstr>  K/3 Cloud V6.1_产品培训 —BOS集成开发平台</vt:lpstr>
      <vt:lpstr>PowerPoint 演示文稿</vt:lpstr>
      <vt:lpstr>BOS集成开发平台解决方案蓝图</vt:lpstr>
      <vt:lpstr>产品特性</vt:lpstr>
      <vt:lpstr>业务对象设计流程</vt:lpstr>
      <vt:lpstr>PowerPoint 演示文稿</vt:lpstr>
      <vt:lpstr>BOS简介-BOS IDE</vt:lpstr>
      <vt:lpstr>BOS业务对象-基础资料</vt:lpstr>
      <vt:lpstr>BOS业务对象-业务单据</vt:lpstr>
      <vt:lpstr>BOS业务对象-账表</vt:lpstr>
      <vt:lpstr>BOS业务对象-简单报表</vt:lpstr>
      <vt:lpstr>BOS业务对象-动态表单</vt:lpstr>
      <vt:lpstr>BOS业务对象-系统参数</vt:lpstr>
      <vt:lpstr>BOS业务对象-弹性域</vt:lpstr>
      <vt:lpstr>设计方式-新建</vt:lpstr>
      <vt:lpstr>设计方式-复制</vt:lpstr>
      <vt:lpstr>设计方式-继承</vt:lpstr>
      <vt:lpstr>设计方式-扩展</vt:lpstr>
      <vt:lpstr>工具箱及属性配置</vt:lpstr>
      <vt:lpstr>通用功能-编码规则</vt:lpstr>
      <vt:lpstr>通用功能-单据状态</vt:lpstr>
      <vt:lpstr>通用功能-菜单集合</vt:lpstr>
      <vt:lpstr>通用功能-事件与服务</vt:lpstr>
      <vt:lpstr>通用功能-网络控制</vt:lpstr>
      <vt:lpstr>通用功能-单据视图</vt:lpstr>
      <vt:lpstr>发布</vt:lpstr>
      <vt:lpstr>部署</vt:lpstr>
      <vt:lpstr>PowerPoint 演示文稿</vt:lpstr>
      <vt:lpstr>案例演示概述</vt:lpstr>
      <vt:lpstr>单据头字段</vt:lpstr>
      <vt:lpstr>单据体字段</vt:lpstr>
      <vt:lpstr>其他配置要求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课程小结</vt:lpstr>
      <vt:lpstr>反馈与帮助</vt:lpstr>
      <vt:lpstr>PowerPoint 演示文稿</vt:lpstr>
      <vt:lpstr>特别声明</vt:lpstr>
    </vt:vector>
  </TitlesOfParts>
  <Company>市场部</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金蝶国际软件集团介绍</dc:title>
  <dc:creator>Kingdee</dc:creator>
  <cp:lastModifiedBy>Windows 用户</cp:lastModifiedBy>
  <cp:revision>1931</cp:revision>
  <dcterms:created xsi:type="dcterms:W3CDTF">2005-02-25T05:47:44Z</dcterms:created>
  <dcterms:modified xsi:type="dcterms:W3CDTF">2016-08-11T14:41:32Z</dcterms:modified>
</cp:coreProperties>
</file>